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3" r:id="rId5"/>
    <p:sldId id="264" r:id="rId6"/>
    <p:sldId id="266" r:id="rId7"/>
    <p:sldId id="265" r:id="rId8"/>
    <p:sldId id="268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5737-0B3B-BDDC-3FE4-F9BF2681F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080BC-CE1D-6D18-523B-62D1988D0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E847E-59E2-5BCB-539C-A37FF4BD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578E5-79F8-1D18-B924-FFE789E8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BCF27-F7B7-C59F-9CC9-8D6E5967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6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1EC1B-FDFC-DD61-C2A1-798AA694C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03940-B1D2-2B9E-AE62-51D3B7991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DF465-782D-9564-5EEB-A6FCEB48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DF484-4317-1FFD-11F9-E52002B4F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E832A-AD23-6FA9-13CD-203099E9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8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FD3785-A188-1E1E-90AD-74A2F11A3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0F49AA-A25D-86D8-1367-63824C1FC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269D1-6961-56F4-8FC9-1ECC96E7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9A241-F706-38BF-5E0E-88FC0257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DDD32-771C-1F02-DFDB-A1C08136E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86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11BDC-FE43-BB93-A00F-440766CEF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1FB1E-31D6-5264-E355-7797D4CA9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9AD79-F5EB-E6BB-1035-29F8E1BB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85378-1F1A-6968-558B-351591A8C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BFEAF-2436-BC43-FC13-ED492AF70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0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AADF1-8D9B-D871-6964-FBF85E50B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85D75-276F-B14F-ED2C-0ABADD07F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A1B9B-87C8-E34C-432D-8370FA00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294E5-FAD4-C49E-A8DD-8CAA8D62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4CE2C-82DA-5F1B-E8F4-FA1752737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73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F68D2-4A44-5AF5-B890-D9F20D553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E95BB-DD32-FEB8-723A-16D77090F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0D40E-25D5-4249-9399-45855FD6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41786-3355-280A-BEB8-16AB1F29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F89C1-7596-0515-CB78-0A29EEDBD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59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78B6F-FA41-BD7E-6349-0264E973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7850A-85E9-1816-A2A2-0A0FE649A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9D7E2-A378-152A-B9CF-8118E91E4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4608F-3A4A-5DC3-A4EB-FC5D04A4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91162-EF7C-A1E9-E91C-2578A2FE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733AD8-D4A5-97D0-3F8B-5B96D8D7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33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47E79-F7D0-B517-F60E-06F7E033B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FD8D3-9FD6-40AA-5397-E41BEB043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91948-BE26-12E9-F026-639635C0B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DACBE-4BFF-5F82-CBEB-A0AF3E807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9FBF1-1689-CE9F-6F79-ABE0EC508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8BA2D3-4F6B-33C8-E3E4-D7818270E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D904A-EC9E-A278-C71D-2279A10A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84CA92-0A20-0E7D-B2B4-53C52D805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82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CE96-11AA-F574-C141-A61F94E4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A2F7A5-80C6-14B8-D9DD-6B58080BE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FF4583-CBD9-60BE-C3EE-E643335B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C158C-2AED-E2A4-8B86-1308F02DE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4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1712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695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7063E-7134-D26B-D399-1EB6439B7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48C0E-BCF2-AD4C-6BBE-AC0FE582C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A031-C975-A897-599E-A240BE475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8A3A1-5A7F-49EF-5998-60CA4608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7E9A0-2471-E5B0-AAC3-85F6C93A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08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F880B-CD28-1A48-E05C-C3060EFB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BF095-69C8-940A-6B9F-982116711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63211-1E85-E687-C3FB-4AE5AF797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735C8-8B6F-DEF8-9518-B12836B32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580A0-60F3-7D6F-E29E-C8E87DC2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18128-8AA1-6174-4839-3F7C887F9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63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98DF6-2BA1-A48F-C37A-6442EC87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95C3DD-95C5-D4CA-DFAA-006762505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E308C-E093-0CBF-40F8-590DDE72F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59513-51E3-4B84-F533-1C0015CA3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AC7A0-E996-0578-6C70-1178DC15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66E02-6066-5A13-10A9-7123261B3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66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B2BE9-3D86-96D7-8648-B2997FA3B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003CB8-89EF-C8D2-FCBB-94BBB7F6E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889CC-C7C5-09E8-8730-A39DBDFB3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A7031-E2F2-BBD9-88FC-AA70C7DB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0E33A-47D4-F0DB-17B2-01D294CB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241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667A6-8E15-CC3C-2898-878110701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8E9D9-FABC-3924-38AE-DAD3DBCA8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DEE40-38BE-2A39-1489-E66BF4DA2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7A188-1AD0-99F0-0F7C-75794CC4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62F09-0B19-BB57-C4C2-C0D0373D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2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986D6-36D3-CFF6-CF72-DBF32884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63901-31D1-08F1-E788-439923067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6B345-F06A-12DA-1F2A-F4C10E149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5579C-9354-6FC1-D4E4-4AC11397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23A1A-1E85-66F3-C935-ABF22A857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6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146A-52BB-FB83-A855-9482589F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57023-66A1-CA0F-8A0A-177449C5BA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6D975-6AC3-5C2C-F948-DC2AB481E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14513-E58F-8BFE-EDA5-F4A49BF5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B0B79-E40A-BD9B-63E4-140EE043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9D9AF3-D041-ED6D-2B58-842734D68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6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00FD6-5F68-D361-6A9C-25741C7CA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08F20-03FE-91EB-16AC-3C1118C8C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B8D830-76ED-7370-1CDC-55C79A5EE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812E8F-36EB-8751-F0B8-E003C48B6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2B7A9-B64D-28A6-2E8A-DD3790A33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005D2A-B89A-8402-7E9B-A739FB683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87FE61-41B4-E7FC-D6B1-331E88E49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B9E87D-1144-3576-CC87-4DFB107A8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7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B91FE-C1AB-151C-2E2B-90A8170F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E6D1E7-ECF8-4899-FD76-5C8EB4EC4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962C9-E27E-70C1-12EF-9A787328B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929B8-E6F2-3124-AC77-2D5E3EEF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0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BEB138-7B77-E20D-052F-C09445482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6B062-EE7F-6315-3938-487EB5B1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D37BA-A4A5-1719-CB79-8D3A3D4F0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9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1A7B5-EDBB-0A73-9EC2-9503CE5F8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C6E7D-7DD1-AD9F-51EA-1AB141DEB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794F97-6FCB-84D0-31EE-4A74591C6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55682-5D3F-078C-5F29-03DC5F110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BEA4C-D874-9C65-9FF5-9FD55B7E7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6ED61-25A7-CC79-7FE7-0E2615E4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3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044A7-5BD1-A42D-E49A-0423CBD84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D2048F-5A53-D4E6-5BB9-0458BDEE9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8AA04-F9B8-59E9-C83C-76DB4A903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271EA-1F97-79FE-7357-BBFD6D816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42F5B-0915-C142-0E05-816BB443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31860-765D-CCA9-EAAF-AFEFCA35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3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6D75-6A91-56B9-866F-22C9E362E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D8732-4013-4C7E-0CFE-35A4169F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B8235-6265-8339-8E09-4B058AC191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773E8-C442-44B2-87E8-66DFAAE99B3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6A548-412D-67FE-F6F3-F3ABDE1DCB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92AD2-282A-78B7-2E57-A0CD1D23E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78253-4B3C-4A4B-8F43-01DD056B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2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7D53BD-EAB8-D5D2-02DD-D71F9825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79031-0F39-84BE-3FCC-58DAB422E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5111F-F36B-FFFE-8E46-2F99CBBFF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4DC54-D6D8-4479-8BE0-04850F2B689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DC941-1E6F-4C3F-02E3-72A8B5983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E033D-ACEC-1F50-011B-FBD2D2A1B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CD7BE-2155-446A-9F0D-E953F1AF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2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E2E1A5-CFB9-A5AD-07B8-17D1CE563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3EE1BE-06E9-69A6-9E63-7741AB915D51}"/>
              </a:ext>
            </a:extLst>
          </p:cNvPr>
          <p:cNvSpPr txBox="1"/>
          <p:nvPr/>
        </p:nvSpPr>
        <p:spPr>
          <a:xfrm>
            <a:off x="390331" y="261256"/>
            <a:ext cx="4497355" cy="534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6000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Executing</a:t>
            </a:r>
          </a:p>
          <a:p>
            <a:pPr algn="ctr">
              <a:lnSpc>
                <a:spcPct val="200000"/>
              </a:lnSpc>
            </a:pPr>
            <a:r>
              <a:rPr lang="en-US" sz="6000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Satan’s</a:t>
            </a:r>
          </a:p>
          <a:p>
            <a:pPr algn="ctr">
              <a:lnSpc>
                <a:spcPct val="200000"/>
              </a:lnSpc>
            </a:pPr>
            <a:r>
              <a:rPr lang="en-US" sz="6000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Devices</a:t>
            </a:r>
          </a:p>
        </p:txBody>
      </p:sp>
    </p:spTree>
    <p:extLst>
      <p:ext uri="{BB962C8B-B14F-4D97-AF65-F5344CB8AC3E}">
        <p14:creationId xmlns:p14="http://schemas.microsoft.com/office/powerpoint/2010/main" val="105766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FD32E5-7D7C-B3F2-8A16-737E0F9212A8}"/>
              </a:ext>
            </a:extLst>
          </p:cNvPr>
          <p:cNvSpPr txBox="1"/>
          <p:nvPr/>
        </p:nvSpPr>
        <p:spPr>
          <a:xfrm>
            <a:off x="251927" y="920621"/>
            <a:ext cx="117659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Eph 2:1-2 </a:t>
            </a:r>
            <a:r>
              <a:rPr lang="en-US" sz="3200" dirty="0"/>
              <a:t>¶ And you </a:t>
            </a:r>
            <a:r>
              <a:rPr lang="en-US" sz="3200" i="1" dirty="0"/>
              <a:t>hath he quickened</a:t>
            </a:r>
            <a:r>
              <a:rPr lang="en-US" sz="3200" dirty="0"/>
              <a:t>, who were dead in trespasses and sins; </a:t>
            </a:r>
            <a:r>
              <a:rPr lang="en-US" sz="3200" b="1" dirty="0"/>
              <a:t>2</a:t>
            </a:r>
            <a:r>
              <a:rPr lang="en-US" sz="3200" dirty="0"/>
              <a:t> Wherein in time past ye walked </a:t>
            </a:r>
            <a:r>
              <a:rPr lang="en-US" sz="3200" u="sng" dirty="0"/>
              <a:t>according to the course of this world</a:t>
            </a:r>
            <a:r>
              <a:rPr lang="en-US" sz="3200" dirty="0"/>
              <a:t>, </a:t>
            </a:r>
            <a:r>
              <a:rPr lang="en-US" sz="3200" b="1" u="sng" dirty="0">
                <a:solidFill>
                  <a:srgbClr val="0070C0"/>
                </a:solidFill>
              </a:rPr>
              <a:t>according to the prince of the power of the air, the spirit that now worketh in the children of disobedience</a:t>
            </a:r>
            <a:r>
              <a:rPr lang="en-US" sz="3200" dirty="0"/>
              <a:t>: </a:t>
            </a:r>
          </a:p>
          <a:p>
            <a:endParaRPr lang="en-US" sz="3200" dirty="0"/>
          </a:p>
          <a:p>
            <a:r>
              <a:rPr lang="en-US" sz="3200" b="1" dirty="0"/>
              <a:t>Eph 2:3 </a:t>
            </a:r>
            <a:r>
              <a:rPr lang="en-US" sz="3200" dirty="0"/>
              <a:t>Among whom also we all had our conversation in times past in </a:t>
            </a:r>
            <a:r>
              <a:rPr lang="en-US" sz="3200" b="1" u="sng" dirty="0"/>
              <a:t>the lusts of </a:t>
            </a:r>
            <a:r>
              <a:rPr lang="en-US" sz="3200" b="1" u="sng" dirty="0">
                <a:solidFill>
                  <a:srgbClr val="C00000"/>
                </a:solidFill>
              </a:rPr>
              <a:t>our flesh</a:t>
            </a:r>
            <a:r>
              <a:rPr lang="en-US" sz="3200" dirty="0"/>
              <a:t>, fulfilling the desires of the flesh and of the mind; and were </a:t>
            </a:r>
            <a:r>
              <a:rPr lang="en-US" sz="3200" b="1" u="sng" dirty="0">
                <a:solidFill>
                  <a:srgbClr val="C00000"/>
                </a:solidFill>
              </a:rPr>
              <a:t>by nature </a:t>
            </a:r>
            <a:r>
              <a:rPr lang="en-US" sz="3200" dirty="0"/>
              <a:t>the children of wrath, even as others. </a:t>
            </a:r>
          </a:p>
        </p:txBody>
      </p:sp>
    </p:spTree>
    <p:extLst>
      <p:ext uri="{BB962C8B-B14F-4D97-AF65-F5344CB8AC3E}">
        <p14:creationId xmlns:p14="http://schemas.microsoft.com/office/powerpoint/2010/main" val="107575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EC2462-85BF-CEC0-3CC5-C2B3C8DEA778}"/>
              </a:ext>
            </a:extLst>
          </p:cNvPr>
          <p:cNvSpPr txBox="1"/>
          <p:nvPr/>
        </p:nvSpPr>
        <p:spPr>
          <a:xfrm>
            <a:off x="261257" y="354563"/>
            <a:ext cx="1170991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Eph 2:1-3 </a:t>
            </a:r>
            <a:r>
              <a:rPr lang="en-US" sz="3200" dirty="0"/>
              <a:t>¶ And you </a:t>
            </a:r>
            <a:r>
              <a:rPr lang="en-US" sz="3200" i="1" dirty="0"/>
              <a:t>hath he quickened</a:t>
            </a:r>
            <a:r>
              <a:rPr lang="en-US" sz="3200" dirty="0"/>
              <a:t>, who were dead in trespasses and sins; </a:t>
            </a:r>
            <a:r>
              <a:rPr lang="en-US" sz="3200" b="1" dirty="0"/>
              <a:t>2</a:t>
            </a:r>
            <a:r>
              <a:rPr lang="en-US" sz="3200" dirty="0"/>
              <a:t> Wherein in time past ye walked according to the course of this world, </a:t>
            </a:r>
            <a:r>
              <a:rPr lang="en-US" sz="3200" b="1" dirty="0">
                <a:solidFill>
                  <a:schemeClr val="accent1"/>
                </a:solidFill>
              </a:rPr>
              <a:t>according to the prince of the power of the air, the spirit that now worketh in the children of disobedience</a:t>
            </a:r>
            <a:r>
              <a:rPr lang="en-US" sz="3200" dirty="0"/>
              <a:t>: </a:t>
            </a:r>
            <a:r>
              <a:rPr lang="en-US" sz="3200" b="1" dirty="0"/>
              <a:t>3</a:t>
            </a:r>
            <a:r>
              <a:rPr lang="en-US" sz="3200" dirty="0"/>
              <a:t> Among whom also we all had our conversation in times past in the </a:t>
            </a:r>
            <a:r>
              <a:rPr lang="en-US" sz="3200" b="1" dirty="0">
                <a:solidFill>
                  <a:srgbClr val="C00000"/>
                </a:solidFill>
              </a:rPr>
              <a:t>lusts of our flesh</a:t>
            </a:r>
            <a:r>
              <a:rPr lang="en-US" sz="3200" dirty="0"/>
              <a:t>, fulfilling the desires of the flesh and of the mind; and were </a:t>
            </a:r>
            <a:r>
              <a:rPr lang="en-US" sz="3200" b="1" dirty="0">
                <a:solidFill>
                  <a:srgbClr val="C00000"/>
                </a:solidFill>
              </a:rPr>
              <a:t>by nature </a:t>
            </a:r>
            <a:r>
              <a:rPr lang="en-US" sz="3200" dirty="0"/>
              <a:t>the children of wrath, even as others. </a:t>
            </a:r>
          </a:p>
          <a:p>
            <a:endParaRPr lang="en-US" sz="3200" dirty="0"/>
          </a:p>
          <a:p>
            <a:r>
              <a:rPr lang="en-US" sz="3200" b="1" dirty="0"/>
              <a:t>Col 1:21 </a:t>
            </a:r>
            <a:r>
              <a:rPr lang="en-US" sz="3200" dirty="0"/>
              <a:t>And you, that were sometime </a:t>
            </a:r>
            <a:r>
              <a:rPr lang="en-US" sz="3200" u="sng" dirty="0"/>
              <a:t>alienated and enemies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C00000"/>
                </a:solidFill>
              </a:rPr>
              <a:t>in </a:t>
            </a:r>
            <a:r>
              <a:rPr lang="en-US" sz="3200" b="1" i="1" dirty="0">
                <a:solidFill>
                  <a:srgbClr val="C00000"/>
                </a:solidFill>
              </a:rPr>
              <a:t>your</a:t>
            </a:r>
            <a:r>
              <a:rPr lang="en-US" sz="3200" b="1" dirty="0">
                <a:solidFill>
                  <a:srgbClr val="C00000"/>
                </a:solidFill>
              </a:rPr>
              <a:t> mind </a:t>
            </a:r>
            <a:r>
              <a:rPr lang="en-US" sz="3200" dirty="0"/>
              <a:t>by wicked works, yet now hath he reconciled </a:t>
            </a:r>
          </a:p>
        </p:txBody>
      </p:sp>
    </p:spTree>
    <p:extLst>
      <p:ext uri="{BB962C8B-B14F-4D97-AF65-F5344CB8AC3E}">
        <p14:creationId xmlns:p14="http://schemas.microsoft.com/office/powerpoint/2010/main" val="403009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F5AB9C-D715-A63D-CEE6-D6B24EE471CF}"/>
              </a:ext>
            </a:extLst>
          </p:cNvPr>
          <p:cNvSpPr txBox="1"/>
          <p:nvPr/>
        </p:nvSpPr>
        <p:spPr>
          <a:xfrm>
            <a:off x="0" y="1"/>
            <a:ext cx="12191999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Satan works to foil God’s plan by resisting and imitating it in the dispensation that God is using.</a:t>
            </a:r>
          </a:p>
          <a:p>
            <a:endParaRPr lang="en-US" sz="2900" dirty="0"/>
          </a:p>
          <a:p>
            <a:r>
              <a:rPr lang="en-US" sz="2900" dirty="0"/>
              <a:t>God, in the scriptures, makes Satan liable for the consequences of his actions when those actions are not sanctioned by God.</a:t>
            </a:r>
          </a:p>
          <a:p>
            <a:endParaRPr lang="en-US" sz="2900" dirty="0"/>
          </a:p>
          <a:p>
            <a:r>
              <a:rPr lang="en-US" sz="2900" dirty="0"/>
              <a:t>Satan is responsible for the course of this world. When referring to the course of this world, scripture sometimes personifies it as Satan (Romans 16:20; I Cor. 5:5; I Cor. 7:5; I Tim. 1:20).</a:t>
            </a:r>
          </a:p>
          <a:p>
            <a:endParaRPr lang="en-US" sz="2900" dirty="0"/>
          </a:p>
          <a:p>
            <a:r>
              <a:rPr lang="en-US" sz="2900" dirty="0"/>
              <a:t>The vast majority, if not all, of Satan’s devices are worked out </a:t>
            </a:r>
            <a:r>
              <a:rPr lang="en-US" sz="2900" u="sng" dirty="0"/>
              <a:t>in this dispensation </a:t>
            </a:r>
            <a:r>
              <a:rPr lang="en-US" sz="2900" dirty="0"/>
              <a:t>through the course of this world: </a:t>
            </a:r>
          </a:p>
          <a:p>
            <a:pPr marL="342900" indent="-342900">
              <a:buAutoNum type="arabicPeriod"/>
            </a:pPr>
            <a:r>
              <a:rPr lang="en-US" sz="2900" dirty="0"/>
              <a:t>The lust of the flesh</a:t>
            </a:r>
          </a:p>
          <a:p>
            <a:pPr marL="342900" indent="-342900">
              <a:buAutoNum type="arabicPeriod"/>
            </a:pPr>
            <a:r>
              <a:rPr lang="en-US" sz="2900" dirty="0"/>
              <a:t>The Lust of the eyes</a:t>
            </a:r>
          </a:p>
          <a:p>
            <a:pPr marL="342900" indent="-342900">
              <a:buAutoNum type="arabicPeriod"/>
            </a:pPr>
            <a:r>
              <a:rPr lang="en-US" sz="2900" dirty="0"/>
              <a:t>The pride of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317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05AAE4-BCE1-FD14-E25B-EE7612872A30}"/>
              </a:ext>
            </a:extLst>
          </p:cNvPr>
          <p:cNvSpPr txBox="1"/>
          <p:nvPr/>
        </p:nvSpPr>
        <p:spPr>
          <a:xfrm>
            <a:off x="485192" y="1446406"/>
            <a:ext cx="11215396" cy="396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6292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DEVICE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6292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 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26292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noun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6292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[Latin]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6292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6292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That which is formed by design, or invented; scheme; artificial contrivance; stratagem; project; sometimes in a good sense; more generally in a bad sense, as artifices are usually employed for bad purposes.</a:t>
            </a:r>
          </a:p>
        </p:txBody>
      </p:sp>
    </p:spTree>
    <p:extLst>
      <p:ext uri="{BB962C8B-B14F-4D97-AF65-F5344CB8AC3E}">
        <p14:creationId xmlns:p14="http://schemas.microsoft.com/office/powerpoint/2010/main" val="413645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04ABAC-71F8-41B8-7430-E2DA8E45D6F6}"/>
              </a:ext>
            </a:extLst>
          </p:cNvPr>
          <p:cNvSpPr txBox="1"/>
          <p:nvPr/>
        </p:nvSpPr>
        <p:spPr>
          <a:xfrm>
            <a:off x="298580" y="783772"/>
            <a:ext cx="11803224" cy="4984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To separate grace from truth.</a:t>
            </a:r>
          </a:p>
          <a:p>
            <a:pPr marL="742950" marR="0" lvl="0" indent="-7429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To judge others by our own standards and not the Word of God rightly divided.</a:t>
            </a:r>
          </a:p>
          <a:p>
            <a:pPr marL="742950" marR="0" lvl="0" indent="-7429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Corrupting the Word of God.</a:t>
            </a:r>
          </a:p>
          <a:p>
            <a:pPr marL="742950" marR="0" lvl="0" indent="-7429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Ministering the letter of the new testament.</a:t>
            </a:r>
          </a:p>
          <a:p>
            <a:pPr marL="742950" marR="0" lvl="0" indent="-7429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Handling the word of God deceitfully.</a:t>
            </a:r>
          </a:p>
        </p:txBody>
      </p:sp>
    </p:spTree>
    <p:extLst>
      <p:ext uri="{BB962C8B-B14F-4D97-AF65-F5344CB8AC3E}">
        <p14:creationId xmlns:p14="http://schemas.microsoft.com/office/powerpoint/2010/main" val="422926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DCB6DA-FD38-4622-A0EC-9CAC9366851E}"/>
              </a:ext>
            </a:extLst>
          </p:cNvPr>
          <p:cNvSpPr txBox="1"/>
          <p:nvPr/>
        </p:nvSpPr>
        <p:spPr>
          <a:xfrm>
            <a:off x="405443" y="526212"/>
            <a:ext cx="116715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God’s Promises: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Thou shalt surely die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it shall bruise thy head, and thou shalt bruise his heel.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I will bless them that bless thee and curse them that </a:t>
            </a:r>
            <a:r>
              <a:rPr lang="en-US" sz="3600" dirty="0" err="1"/>
              <a:t>curseth</a:t>
            </a:r>
            <a:r>
              <a:rPr lang="en-US" sz="3600" dirty="0"/>
              <a:t> thee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58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A7404F-9EEE-62B0-98D4-8DD98569A8DA}"/>
              </a:ext>
            </a:extLst>
          </p:cNvPr>
          <p:cNvSpPr txBox="1"/>
          <p:nvPr/>
        </p:nvSpPr>
        <p:spPr>
          <a:xfrm>
            <a:off x="1004596" y="1189925"/>
            <a:ext cx="1148598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5400" dirty="0"/>
              <a:t>Satan’s Promises: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400" dirty="0"/>
              <a:t>Ye shall not surely die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400" dirty="0"/>
              <a:t>Your eyes shall be opened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400" dirty="0"/>
              <a:t>Ye shall be as gods, knowing good and evil</a:t>
            </a:r>
          </a:p>
        </p:txBody>
      </p:sp>
    </p:spTree>
    <p:extLst>
      <p:ext uri="{BB962C8B-B14F-4D97-AF65-F5344CB8AC3E}">
        <p14:creationId xmlns:p14="http://schemas.microsoft.com/office/powerpoint/2010/main" val="2228818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87A8F3-FF47-1AAE-2036-3E318632719A}"/>
              </a:ext>
            </a:extLst>
          </p:cNvPr>
          <p:cNvSpPr txBox="1"/>
          <p:nvPr/>
        </p:nvSpPr>
        <p:spPr>
          <a:xfrm>
            <a:off x="464975" y="735955"/>
            <a:ext cx="1126204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600" dirty="0"/>
              <a:t>Satan’s Interventions: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Destroy the woman’s seed – </a:t>
            </a:r>
            <a:r>
              <a:rPr lang="en-US" sz="3600" dirty="0">
                <a:solidFill>
                  <a:schemeClr val="accent1"/>
                </a:solidFill>
              </a:rPr>
              <a:t>The Flood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Create a New World religion – </a:t>
            </a:r>
            <a:r>
              <a:rPr lang="en-US" sz="3600" dirty="0">
                <a:solidFill>
                  <a:schemeClr val="accent1"/>
                </a:solidFill>
              </a:rPr>
              <a:t>Confusing the languages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Subvert the natural order of things – </a:t>
            </a:r>
            <a:r>
              <a:rPr lang="en-US" sz="3600" dirty="0">
                <a:solidFill>
                  <a:schemeClr val="accent1"/>
                </a:solidFill>
              </a:rPr>
              <a:t>Destruction of Sodom and Gomorrah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Kill all of the male children of Israel – </a:t>
            </a:r>
            <a:r>
              <a:rPr lang="en-US" sz="3600" dirty="0">
                <a:solidFill>
                  <a:schemeClr val="accent1"/>
                </a:solidFill>
              </a:rPr>
              <a:t>Midwives resisted and flourished / Moses adopted by Pharoah’s daughter</a:t>
            </a:r>
          </a:p>
        </p:txBody>
      </p:sp>
    </p:spTree>
    <p:extLst>
      <p:ext uri="{BB962C8B-B14F-4D97-AF65-F5344CB8AC3E}">
        <p14:creationId xmlns:p14="http://schemas.microsoft.com/office/powerpoint/2010/main" val="482631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7DB955-1AA3-C554-CE81-33B0A4539B43}"/>
              </a:ext>
            </a:extLst>
          </p:cNvPr>
          <p:cNvSpPr txBox="1"/>
          <p:nvPr/>
        </p:nvSpPr>
        <p:spPr>
          <a:xfrm>
            <a:off x="436983" y="58846"/>
            <a:ext cx="1131803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/>
              <a:t>Satan works to foil God’s plan by resisting and imitating it in the dispensation that God is using.</a:t>
            </a:r>
          </a:p>
          <a:p>
            <a:pPr marL="742950" indent="-742950">
              <a:buAutoNum type="arabicPeriod"/>
            </a:pPr>
            <a:endParaRPr lang="en-US" sz="3600" dirty="0"/>
          </a:p>
          <a:p>
            <a:pPr marL="742950" indent="-742950">
              <a:buAutoNum type="arabicPeriod"/>
            </a:pPr>
            <a:r>
              <a:rPr lang="en-US" sz="3600" dirty="0"/>
              <a:t>When God allows Satan special dispensation to do something he is normally not permitted to do, God takes responsibility for it.</a:t>
            </a:r>
          </a:p>
          <a:p>
            <a:pPr marL="742950" indent="-742950">
              <a:buAutoNum type="arabicPeriod"/>
            </a:pPr>
            <a:endParaRPr lang="en-US" sz="3600" dirty="0"/>
          </a:p>
          <a:p>
            <a:pPr marL="742950" indent="-742950">
              <a:buAutoNum type="arabicPeriod"/>
            </a:pPr>
            <a:r>
              <a:rPr lang="en-US" sz="3600" dirty="0"/>
              <a:t>God, in the scriptures, makes Satan liable for the consequences of his actions when those actions are not sanctioned by God.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851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E15696-82FC-D548-2B10-4CC9A29D487D}"/>
              </a:ext>
            </a:extLst>
          </p:cNvPr>
          <p:cNvSpPr txBox="1"/>
          <p:nvPr/>
        </p:nvSpPr>
        <p:spPr>
          <a:xfrm>
            <a:off x="211493" y="186613"/>
            <a:ext cx="1205515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/>
              <a:t>Matt 26:14-16 </a:t>
            </a:r>
            <a:r>
              <a:rPr lang="en-US" sz="2700" dirty="0"/>
              <a:t>¶ Then one of the twelve, called Judas Iscariot, went unto the chief priests, </a:t>
            </a:r>
            <a:r>
              <a:rPr lang="en-US" sz="2700" b="1" dirty="0"/>
              <a:t>15</a:t>
            </a:r>
            <a:r>
              <a:rPr lang="en-US" sz="2700" dirty="0"/>
              <a:t> And said </a:t>
            </a:r>
            <a:r>
              <a:rPr lang="en-US" sz="2700" i="1" dirty="0"/>
              <a:t>unto them</a:t>
            </a:r>
            <a:r>
              <a:rPr lang="en-US" sz="2700" dirty="0"/>
              <a:t>, What will ye give me, and I will deliver him unto you? And they covenanted with him for thirty pieces of silver. </a:t>
            </a:r>
            <a:r>
              <a:rPr lang="en-US" sz="2700" b="1" dirty="0"/>
              <a:t>16</a:t>
            </a:r>
            <a:r>
              <a:rPr lang="en-US" sz="2700" dirty="0"/>
              <a:t> And </a:t>
            </a:r>
            <a:r>
              <a:rPr lang="en-US" sz="2700" b="1" dirty="0"/>
              <a:t>from that time </a:t>
            </a:r>
            <a:r>
              <a:rPr lang="en-US" sz="2700" b="1" u="sng" dirty="0"/>
              <a:t>he sought </a:t>
            </a:r>
            <a:r>
              <a:rPr lang="en-US" sz="2700" dirty="0"/>
              <a:t>opportunity to betray him. </a:t>
            </a:r>
          </a:p>
          <a:p>
            <a:endParaRPr lang="en-US" sz="2700" dirty="0"/>
          </a:p>
          <a:p>
            <a:r>
              <a:rPr lang="en-US" sz="2700" b="1" dirty="0"/>
              <a:t>Mark 14:9-10 </a:t>
            </a:r>
            <a:r>
              <a:rPr lang="en-US" sz="2700" dirty="0"/>
              <a:t>Verily I say unto you, Wheresoever this gospel shall be preached throughout the whole world, </a:t>
            </a:r>
            <a:r>
              <a:rPr lang="en-US" sz="2700" i="1" dirty="0"/>
              <a:t>this</a:t>
            </a:r>
            <a:r>
              <a:rPr lang="en-US" sz="2700" dirty="0"/>
              <a:t> also that she hath done shall be spoken of for a memorial of her. </a:t>
            </a:r>
            <a:r>
              <a:rPr lang="en-US" sz="2700" b="1" dirty="0"/>
              <a:t>10</a:t>
            </a:r>
            <a:r>
              <a:rPr lang="en-US" sz="2700" dirty="0"/>
              <a:t> And </a:t>
            </a:r>
            <a:r>
              <a:rPr lang="en-US" sz="2700" b="1" u="sng" dirty="0"/>
              <a:t>Judas Iscariot</a:t>
            </a:r>
            <a:r>
              <a:rPr lang="en-US" sz="2700" dirty="0"/>
              <a:t>, one of the twelve, </a:t>
            </a:r>
            <a:r>
              <a:rPr lang="en-US" sz="2700" b="1" u="sng" dirty="0"/>
              <a:t>went</a:t>
            </a:r>
            <a:r>
              <a:rPr lang="en-US" sz="2700" dirty="0"/>
              <a:t> unto the chief priests, </a:t>
            </a:r>
            <a:r>
              <a:rPr lang="en-US" sz="2700" b="1" u="sng" dirty="0"/>
              <a:t>to betray him </a:t>
            </a:r>
            <a:r>
              <a:rPr lang="en-US" sz="2700" dirty="0"/>
              <a:t>unto them. </a:t>
            </a:r>
          </a:p>
          <a:p>
            <a:endParaRPr lang="en-US" sz="2700" dirty="0"/>
          </a:p>
          <a:p>
            <a:r>
              <a:rPr lang="en-US" sz="2700" b="1" dirty="0"/>
              <a:t>Luke 22:1-3 </a:t>
            </a:r>
            <a:r>
              <a:rPr lang="en-US" sz="2700" dirty="0"/>
              <a:t>¶ Now the feast of unleavened bread drew nigh, which is called the Passover. </a:t>
            </a:r>
            <a:r>
              <a:rPr lang="en-US" sz="2700" b="1" dirty="0"/>
              <a:t>2</a:t>
            </a:r>
            <a:r>
              <a:rPr lang="en-US" sz="2700" dirty="0"/>
              <a:t> And the chief priests and scribes sought how they might kill him; for they feared the people. </a:t>
            </a:r>
            <a:r>
              <a:rPr lang="en-US" sz="2700" b="1" u="sng" dirty="0"/>
              <a:t>3 </a:t>
            </a:r>
            <a:r>
              <a:rPr lang="en-US" sz="2700" b="1" u="sng" dirty="0">
                <a:solidFill>
                  <a:srgbClr val="0070C0"/>
                </a:solidFill>
              </a:rPr>
              <a:t>Then entered Satan into Judas </a:t>
            </a:r>
            <a:r>
              <a:rPr lang="en-US" sz="2700" dirty="0"/>
              <a:t>surnamed Iscariot, being of the number of the twelve. </a:t>
            </a:r>
          </a:p>
        </p:txBody>
      </p:sp>
    </p:spTree>
    <p:extLst>
      <p:ext uri="{BB962C8B-B14F-4D97-AF65-F5344CB8AC3E}">
        <p14:creationId xmlns:p14="http://schemas.microsoft.com/office/powerpoint/2010/main" val="161593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05A372-48FD-50E3-7585-0789B66D2F12}"/>
              </a:ext>
            </a:extLst>
          </p:cNvPr>
          <p:cNvSpPr txBox="1"/>
          <p:nvPr/>
        </p:nvSpPr>
        <p:spPr>
          <a:xfrm>
            <a:off x="77755" y="0"/>
            <a:ext cx="12036489" cy="7073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000" b="1" u="sng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2Cor 4:3-4</a:t>
            </a:r>
            <a:r>
              <a:rPr lang="en-US" sz="3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But if our gospel be hid, it is hid to them that are lost: </a:t>
            </a:r>
            <a:r>
              <a:rPr lang="en-US" sz="3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whom </a:t>
            </a:r>
            <a:r>
              <a:rPr lang="en-US" sz="3000" b="1" u="sng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god of this world hath blinded the minds </a:t>
            </a:r>
            <a:r>
              <a:rPr lang="en-US" sz="3000" b="1" u="sng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 them which believe not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lest the light of the glorious gospel of Christ, who is the image of God, should shine unto them.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0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000" b="1" u="sng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Eph 4:17-19</a:t>
            </a:r>
            <a:r>
              <a:rPr lang="en-US" sz="3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¶ This I say therefore, and testify in the Lord, that ye henceforth walk not as other Gentiles walk, in </a:t>
            </a:r>
            <a:r>
              <a:rPr lang="en-US" sz="3000" b="1" u="sng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vanity </a:t>
            </a:r>
            <a:r>
              <a:rPr lang="en-US" sz="3000" b="1" u="sng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 their mind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Having the understanding darkened, being alienated from the life of God through the ignorance </a:t>
            </a:r>
            <a:r>
              <a:rPr lang="en-US" sz="3000" b="1" u="sng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that is in them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because of </a:t>
            </a:r>
            <a:r>
              <a:rPr lang="en-US" sz="3000" b="1" u="sng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blindness of their heart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Who being past feeling have </a:t>
            </a:r>
            <a:r>
              <a:rPr lang="en-US" sz="3000" b="1" u="sng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given themselves</a:t>
            </a:r>
            <a:r>
              <a:rPr lang="en-US" sz="3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over unto lasciviousness, to work all uncleanness with greediness.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578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</TotalTime>
  <Words>921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Copperplate Gothic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Keith Shoop</dc:creator>
  <cp:lastModifiedBy>Keith Shoop</cp:lastModifiedBy>
  <cp:revision>4</cp:revision>
  <dcterms:created xsi:type="dcterms:W3CDTF">2024-11-27T15:02:48Z</dcterms:created>
  <dcterms:modified xsi:type="dcterms:W3CDTF">2024-11-29T18:23:36Z</dcterms:modified>
</cp:coreProperties>
</file>