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94960" autoAdjust="0"/>
  </p:normalViewPr>
  <p:slideViewPr>
    <p:cSldViewPr snapToGrid="0">
      <p:cViewPr varScale="1">
        <p:scale>
          <a:sx n="101" d="100"/>
          <a:sy n="101" d="100"/>
        </p:scale>
        <p:origin x="7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A1EA-3D2E-4F87-85DF-A72CBAFD88EC}"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CB0CA-9C65-4BEC-AB5E-AE7E4212C274}" type="slidenum">
              <a:rPr lang="en-US" smtClean="0"/>
              <a:t>‹#›</a:t>
            </a:fld>
            <a:endParaRPr lang="en-US"/>
          </a:p>
        </p:txBody>
      </p:sp>
    </p:spTree>
    <p:extLst>
      <p:ext uri="{BB962C8B-B14F-4D97-AF65-F5344CB8AC3E}">
        <p14:creationId xmlns:p14="http://schemas.microsoft.com/office/powerpoint/2010/main" val="61271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CB0CA-9C65-4BEC-AB5E-AE7E4212C274}" type="slidenum">
              <a:rPr lang="en-US" smtClean="0"/>
              <a:t>7</a:t>
            </a:fld>
            <a:endParaRPr lang="en-US"/>
          </a:p>
        </p:txBody>
      </p:sp>
    </p:spTree>
    <p:extLst>
      <p:ext uri="{BB962C8B-B14F-4D97-AF65-F5344CB8AC3E}">
        <p14:creationId xmlns:p14="http://schemas.microsoft.com/office/powerpoint/2010/main" val="203763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A155-6B44-B93F-E98A-11D03BA4E06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E7C7ECE-1C84-BBFF-BD85-D6247A61F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1715B-F775-C362-902E-618E35C1771E}"/>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5" name="Footer Placeholder 4">
            <a:extLst>
              <a:ext uri="{FF2B5EF4-FFF2-40B4-BE49-F238E27FC236}">
                <a16:creationId xmlns:a16="http://schemas.microsoft.com/office/drawing/2014/main" id="{77580555-3179-B159-9229-F64DD904F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D34E9-0F02-C38D-B540-B4245BEE2C0B}"/>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35262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1CCA-895C-19AF-22D5-1ACC50C9F0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6F863-C4A0-97F8-DF2F-7F2943D912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F43ED-7479-61B4-506C-824F1C30657B}"/>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5" name="Footer Placeholder 4">
            <a:extLst>
              <a:ext uri="{FF2B5EF4-FFF2-40B4-BE49-F238E27FC236}">
                <a16:creationId xmlns:a16="http://schemas.microsoft.com/office/drawing/2014/main" id="{7FB22AC9-8AF4-974E-87B4-BDA1F7DD0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75E-088C-E8C0-8FBD-92912E8BC508}"/>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226873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00BB6-0182-F68D-B208-16D5316838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9F098-5281-4B08-0993-4CAA4315E7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00199-860F-FE24-36F8-B1FC2E95C699}"/>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5" name="Footer Placeholder 4">
            <a:extLst>
              <a:ext uri="{FF2B5EF4-FFF2-40B4-BE49-F238E27FC236}">
                <a16:creationId xmlns:a16="http://schemas.microsoft.com/office/drawing/2014/main" id="{39E8BA50-5B16-14C6-D89D-76995873F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E69DA-FBAD-B1D1-3B90-465153025542}"/>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330766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5203-87B3-E0D1-FBAA-7BBD26DB4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81DC1-166D-BB04-65C3-387889350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6390A-3D01-98EC-F627-A53816691984}"/>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5" name="Footer Placeholder 4">
            <a:extLst>
              <a:ext uri="{FF2B5EF4-FFF2-40B4-BE49-F238E27FC236}">
                <a16:creationId xmlns:a16="http://schemas.microsoft.com/office/drawing/2014/main" id="{6D167D0B-AD21-4649-D333-CD5DE2D73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83E31-F52D-B001-7CE8-E5EE87AB5815}"/>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149409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6700-B224-D75D-F09E-D48E32957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FF6EC-5FDD-F04D-95D3-A3665ECEC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158DC-C530-1543-C150-CE086BF1E51C}"/>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5" name="Footer Placeholder 4">
            <a:extLst>
              <a:ext uri="{FF2B5EF4-FFF2-40B4-BE49-F238E27FC236}">
                <a16:creationId xmlns:a16="http://schemas.microsoft.com/office/drawing/2014/main" id="{A66282BF-5D96-8721-14FF-C4E3AB1A7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9CD7B-6A95-2521-FDED-3A6BFD98741F}"/>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30222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CA28-8271-E91D-A135-FA264FE8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6E9EE-286C-9DE1-3C18-30E1E73B0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90405-8C33-DAB3-79AC-AE0074A8BB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9C223-AB98-7F13-4C2D-1389CBCF96A8}"/>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6" name="Footer Placeholder 5">
            <a:extLst>
              <a:ext uri="{FF2B5EF4-FFF2-40B4-BE49-F238E27FC236}">
                <a16:creationId xmlns:a16="http://schemas.microsoft.com/office/drawing/2014/main" id="{557C5061-8F0D-C116-E5D2-2D1CAE0C4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DA548-C4F6-2BB0-3701-C2D337BF3A3F}"/>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298788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FBAE-4FBB-0FE0-8B52-203C68FAD0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845542-3EC4-5E8A-7172-F28721A9C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1E939-DD44-AD36-12B8-825EF4697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6B1846-022E-69F8-841D-A52987CFF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E57E1-6E16-558F-31F0-FF68EE84D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6C1D26-E963-0C60-1F71-441A2592C15A}"/>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8" name="Footer Placeholder 7">
            <a:extLst>
              <a:ext uri="{FF2B5EF4-FFF2-40B4-BE49-F238E27FC236}">
                <a16:creationId xmlns:a16="http://schemas.microsoft.com/office/drawing/2014/main" id="{D40CE94A-2629-7529-C445-513AF8316A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AEA8F9-8D6C-17D8-DACC-783CBA12F7B8}"/>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333594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4467-B637-2778-CF0C-91043DDC79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027C3-147B-98B4-F77B-014511E0BE8B}"/>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4" name="Footer Placeholder 3">
            <a:extLst>
              <a:ext uri="{FF2B5EF4-FFF2-40B4-BE49-F238E27FC236}">
                <a16:creationId xmlns:a16="http://schemas.microsoft.com/office/drawing/2014/main" id="{F655F02E-41C5-12C6-A42F-2565275E7E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3AFBAF-1FB6-9A02-3345-5A68B449B6EA}"/>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240714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DCA44-D69F-8F66-FF47-855DA5115D1F}"/>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3" name="Footer Placeholder 2">
            <a:extLst>
              <a:ext uri="{FF2B5EF4-FFF2-40B4-BE49-F238E27FC236}">
                <a16:creationId xmlns:a16="http://schemas.microsoft.com/office/drawing/2014/main" id="{D05CCEAD-794C-74CE-789E-FC4FA1D8E3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07DAEA-EA31-7690-DC6E-C74D80F25A6C}"/>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328472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C509-8127-807A-8541-F6E04618E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931B0B-1B8E-0FC3-FA34-93778A5C7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8D3D3-E28E-8292-0AAC-787801E30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A90BF-A258-F7B1-B2A5-BEB0EA8EC7DD}"/>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6" name="Footer Placeholder 5">
            <a:extLst>
              <a:ext uri="{FF2B5EF4-FFF2-40B4-BE49-F238E27FC236}">
                <a16:creationId xmlns:a16="http://schemas.microsoft.com/office/drawing/2014/main" id="{023B5903-0947-9910-BDB1-CC2D18125B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FBBF4-E00E-2B16-EB2B-457F992B5FE4}"/>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63904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43AC-6476-499A-8837-90B260D4A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3AEC1A-73D8-F01C-2879-2A5CC26FE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06A0A-DE75-2539-940C-A14113800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F711D-2B31-0B4C-D2B5-53EBFDC5DE86}"/>
              </a:ext>
            </a:extLst>
          </p:cNvPr>
          <p:cNvSpPr>
            <a:spLocks noGrp="1"/>
          </p:cNvSpPr>
          <p:nvPr>
            <p:ph type="dt" sz="half" idx="10"/>
          </p:nvPr>
        </p:nvSpPr>
        <p:spPr/>
        <p:txBody>
          <a:bodyPr/>
          <a:lstStyle/>
          <a:p>
            <a:fld id="{1E1B8C1F-443B-4788-984A-7808D7543944}" type="datetimeFigureOut">
              <a:rPr lang="en-US" smtClean="0"/>
              <a:t>11/17/2024</a:t>
            </a:fld>
            <a:endParaRPr lang="en-US"/>
          </a:p>
        </p:txBody>
      </p:sp>
      <p:sp>
        <p:nvSpPr>
          <p:cNvPr id="6" name="Footer Placeholder 5">
            <a:extLst>
              <a:ext uri="{FF2B5EF4-FFF2-40B4-BE49-F238E27FC236}">
                <a16:creationId xmlns:a16="http://schemas.microsoft.com/office/drawing/2014/main" id="{11BA9254-90BE-6C90-3BD8-D8243588E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84282-2F85-CEAB-8565-3D59441047F5}"/>
              </a:ext>
            </a:extLst>
          </p:cNvPr>
          <p:cNvSpPr>
            <a:spLocks noGrp="1"/>
          </p:cNvSpPr>
          <p:nvPr>
            <p:ph type="sldNum" sz="quarter" idx="12"/>
          </p:nvPr>
        </p:nvSpPr>
        <p:spPr/>
        <p:txBody>
          <a:bodyPr/>
          <a:lstStyle/>
          <a:p>
            <a:fld id="{62FD8C38-2620-494A-9C30-EFCBA12827D8}" type="slidenum">
              <a:rPr lang="en-US" smtClean="0"/>
              <a:t>‹#›</a:t>
            </a:fld>
            <a:endParaRPr lang="en-US"/>
          </a:p>
        </p:txBody>
      </p:sp>
    </p:spTree>
    <p:extLst>
      <p:ext uri="{BB962C8B-B14F-4D97-AF65-F5344CB8AC3E}">
        <p14:creationId xmlns:p14="http://schemas.microsoft.com/office/powerpoint/2010/main" val="323360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E73EE-460C-0C32-2BC0-7AFF4ACCA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CB059F-9863-C1CE-A7A2-42B569DC6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D88F3-5FAD-6E56-71A4-BE305C31F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B8C1F-443B-4788-984A-7808D7543944}" type="datetimeFigureOut">
              <a:rPr lang="en-US" smtClean="0"/>
              <a:t>11/17/2024</a:t>
            </a:fld>
            <a:endParaRPr lang="en-US"/>
          </a:p>
        </p:txBody>
      </p:sp>
      <p:sp>
        <p:nvSpPr>
          <p:cNvPr id="5" name="Footer Placeholder 4">
            <a:extLst>
              <a:ext uri="{FF2B5EF4-FFF2-40B4-BE49-F238E27FC236}">
                <a16:creationId xmlns:a16="http://schemas.microsoft.com/office/drawing/2014/main" id="{D006D5B8-F6FD-1729-7CCE-298688497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222EC-6389-17F3-914D-508753A71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D8C38-2620-494A-9C30-EFCBA12827D8}" type="slidenum">
              <a:rPr lang="en-US" smtClean="0"/>
              <a:t>‹#›</a:t>
            </a:fld>
            <a:endParaRPr lang="en-US"/>
          </a:p>
        </p:txBody>
      </p:sp>
    </p:spTree>
    <p:extLst>
      <p:ext uri="{BB962C8B-B14F-4D97-AF65-F5344CB8AC3E}">
        <p14:creationId xmlns:p14="http://schemas.microsoft.com/office/powerpoint/2010/main" val="1183951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blehub.com/2_corinthians/11-13.htm" TargetMode="External"/><Relationship Id="rId2" Type="http://schemas.openxmlformats.org/officeDocument/2006/relationships/hyperlink" Target="https://biblehub.com/niv/1_peter/5.htm" TargetMode="External"/><Relationship Id="rId1" Type="http://schemas.openxmlformats.org/officeDocument/2006/relationships/slideLayout" Target="../slideLayouts/slideLayout7.xml"/><Relationship Id="rId6" Type="http://schemas.openxmlformats.org/officeDocument/2006/relationships/hyperlink" Target="https://biblehub.com/esv/2_thessalonians/2.htm" TargetMode="External"/><Relationship Id="rId5" Type="http://schemas.openxmlformats.org/officeDocument/2006/relationships/hyperlink" Target="http://biblehub.com/2_corinthians/11-15.htm" TargetMode="External"/><Relationship Id="rId4" Type="http://schemas.openxmlformats.org/officeDocument/2006/relationships/hyperlink" Target="http://biblehub.com/2_corinthians/11-14.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blehub.com/esv/2_corinthians/11.htm" TargetMode="External"/><Relationship Id="rId2" Type="http://schemas.openxmlformats.org/officeDocument/2006/relationships/hyperlink" Target="https://biblehub.com/niv/2_corinthians/11.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iblehub.com/niv/genesis/3.htm" TargetMode="External"/><Relationship Id="rId2" Type="http://schemas.openxmlformats.org/officeDocument/2006/relationships/hyperlink" Target="https://biblehub.com/esv/genesis/3.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iblehub.com/niv/2_corinthians/11.htm" TargetMode="External"/><Relationship Id="rId2" Type="http://schemas.openxmlformats.org/officeDocument/2006/relationships/hyperlink" Target="https://biblehub.com/esv/2_corinthians/11.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biblehub.com/niv/john/8.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iblehub.com/niv/ezekiel/28.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biblehub.com/esv/ezekiel/28.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blehub.com/esv/2_thessalonians/2.htm" TargetMode="External"/><Relationship Id="rId2" Type="http://schemas.openxmlformats.org/officeDocument/2006/relationships/hyperlink" Target="https://biblehub.com/niv/2_thessalonians/2.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iblehub.com/esv/1_peter/5.htm" TargetMode="External"/><Relationship Id="rId2" Type="http://schemas.openxmlformats.org/officeDocument/2006/relationships/hyperlink" Target="https://biblehub.com/niv/1_peter/5.ht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9A0AA5-80D9-AA09-DF86-DB29388E7957}"/>
              </a:ext>
            </a:extLst>
          </p:cNvPr>
          <p:cNvPicPr>
            <a:picLocks noChangeAspect="1"/>
          </p:cNvPicPr>
          <p:nvPr/>
        </p:nvPicPr>
        <p:blipFill>
          <a:blip r:embed="rId2"/>
          <a:stretch>
            <a:fillRect/>
          </a:stretch>
        </p:blipFill>
        <p:spPr>
          <a:xfrm>
            <a:off x="0" y="0"/>
            <a:ext cx="6858000" cy="6858000"/>
          </a:xfrm>
          <a:prstGeom prst="rect">
            <a:avLst/>
          </a:prstGeom>
        </p:spPr>
      </p:pic>
      <p:sp>
        <p:nvSpPr>
          <p:cNvPr id="6" name="TextBox 5">
            <a:extLst>
              <a:ext uri="{FF2B5EF4-FFF2-40B4-BE49-F238E27FC236}">
                <a16:creationId xmlns:a16="http://schemas.microsoft.com/office/drawing/2014/main" id="{2C139128-C535-78F4-7CEA-81CF06EDBF89}"/>
              </a:ext>
            </a:extLst>
          </p:cNvPr>
          <p:cNvSpPr txBox="1"/>
          <p:nvPr/>
        </p:nvSpPr>
        <p:spPr>
          <a:xfrm>
            <a:off x="7486650" y="638175"/>
            <a:ext cx="3895725" cy="769441"/>
          </a:xfrm>
          <a:prstGeom prst="rect">
            <a:avLst/>
          </a:prstGeom>
          <a:noFill/>
        </p:spPr>
        <p:txBody>
          <a:bodyPr wrap="square" rtlCol="0">
            <a:spAutoFit/>
          </a:bodyPr>
          <a:lstStyle/>
          <a:p>
            <a:pPr algn="ctr"/>
            <a:r>
              <a:rPr lang="en-US" sz="4400" dirty="0">
                <a:solidFill>
                  <a:schemeClr val="bg1"/>
                </a:solidFill>
                <a:latin typeface="Harrington" panose="04040505050A02020702" pitchFamily="82" charset="0"/>
              </a:rPr>
              <a:t>Subtlety</a:t>
            </a:r>
          </a:p>
        </p:txBody>
      </p:sp>
    </p:spTree>
    <p:extLst>
      <p:ext uri="{BB962C8B-B14F-4D97-AF65-F5344CB8AC3E}">
        <p14:creationId xmlns:p14="http://schemas.microsoft.com/office/powerpoint/2010/main" val="98300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BC143-7AE6-580E-D00E-873B88A514FB}"/>
              </a:ext>
            </a:extLst>
          </p:cNvPr>
          <p:cNvSpPr txBox="1"/>
          <p:nvPr/>
        </p:nvSpPr>
        <p:spPr>
          <a:xfrm>
            <a:off x="85724" y="28575"/>
            <a:ext cx="12182476" cy="7215052"/>
          </a:xfrm>
          <a:prstGeom prst="rect">
            <a:avLst/>
          </a:prstGeom>
          <a:noFill/>
        </p:spPr>
        <p:txBody>
          <a:bodyPr wrap="square" rtlCol="0">
            <a:spAutoFit/>
          </a:bodyPr>
          <a:lstStyle/>
          <a:p>
            <a:pPr marL="0" marR="0">
              <a:lnSpc>
                <a:spcPct val="107000"/>
              </a:lnSpc>
              <a:spcAft>
                <a:spcPts val="800"/>
              </a:spcAft>
            </a:pPr>
            <a:r>
              <a:rPr lang="en-US" sz="1800" b="1" u="sng" kern="100" dirty="0">
                <a:effectLst/>
                <a:latin typeface="Bookman Old Style" panose="02050604050505020204" pitchFamily="18" charset="0"/>
                <a:ea typeface="Calibri" panose="020F0502020204030204" pitchFamily="34" charset="0"/>
                <a:cs typeface="Times New Roman" panose="02020603050405020304" pitchFamily="18" charset="0"/>
              </a:rPr>
              <a:t>2Corinthians 11:13-15</a:t>
            </a:r>
            <a:r>
              <a:rPr lang="en-US" sz="1800" b="1" kern="10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pP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For such </a:t>
            </a:r>
            <a:r>
              <a:rPr lang="en-US" sz="2400" i="1" kern="100" dirty="0">
                <a:effectLst/>
                <a:latin typeface="Bookman Old Style" panose="02050604050505020204" pitchFamily="18" charset="0"/>
                <a:ea typeface="Calibri" panose="020F0502020204030204" pitchFamily="34" charset="0"/>
                <a:cs typeface="Times New Roman" panose="02020603050405020304" pitchFamily="18" charset="0"/>
              </a:rPr>
              <a:t>are</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false apostles, deceitful workers,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transforming</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themselves into the apostles of Christ. </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14</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And no marvel; for Satan himself is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transformed</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into an angel of light. </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15</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Therefore </a:t>
            </a:r>
            <a:r>
              <a:rPr lang="en-US" sz="2400" i="1" kern="100" dirty="0">
                <a:effectLst/>
                <a:latin typeface="Bookman Old Style" panose="02050604050505020204" pitchFamily="18" charset="0"/>
                <a:ea typeface="Calibri" panose="020F0502020204030204" pitchFamily="34" charset="0"/>
                <a:cs typeface="Times New Roman" panose="02020603050405020304" pitchFamily="18" charset="0"/>
              </a:rPr>
              <a:t>it is</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no great thing if his ministers also be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transformed</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as the ministers of righteousness; whose end shall be according to their works.</a:t>
            </a:r>
          </a:p>
          <a:p>
            <a:pPr marL="0" marR="0">
              <a:lnSpc>
                <a:spcPct val="107000"/>
              </a:lnSpc>
              <a:spcAft>
                <a:spcPts val="800"/>
              </a:spcAft>
            </a:pP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2"/>
              </a:rPr>
              <a:t>New International Version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13</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For such people are false apostles, deceitful workers,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masquerading</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as apostles of Christ. </a:t>
            </a: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4"/>
              </a:rPr>
              <a:t>14</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And no wonder, for Satan himself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masquerades</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as an angel of light. </a:t>
            </a: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5"/>
              </a:rPr>
              <a:t>15</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It is not surprising, then, if his servants also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masquerade</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as servants of righteousness. Their end will be what their actions deserve.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6"/>
              </a:rPr>
              <a:t>English Standard Version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13</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For such men are false apostles, deceitful workmen,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disguising themselves</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as apostles of Christ. </a:t>
            </a: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4"/>
              </a:rPr>
              <a:t>14</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And no wonder, for even Satan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disguises himself</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as an angel of light. </a:t>
            </a: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5"/>
              </a:rPr>
              <a:t>15</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So it is no surprise if his servants, also,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disguise themselves</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as servants of righteousness. Their end will correspond to their deeds.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97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5D8D1B-3F3F-E9F7-CB36-0C4A058CC5CA}"/>
              </a:ext>
            </a:extLst>
          </p:cNvPr>
          <p:cNvSpPr txBox="1"/>
          <p:nvPr/>
        </p:nvSpPr>
        <p:spPr>
          <a:xfrm>
            <a:off x="190500" y="670873"/>
            <a:ext cx="12068175" cy="6070251"/>
          </a:xfrm>
          <a:prstGeom prst="rect">
            <a:avLst/>
          </a:prstGeom>
          <a:noFill/>
        </p:spPr>
        <p:txBody>
          <a:bodyPr wrap="square" rtlCol="0">
            <a:spAutoFit/>
          </a:bodyPr>
          <a:lstStyle/>
          <a:p>
            <a:r>
              <a:rPr lang="en-US" b="1" dirty="0"/>
              <a:t>2Corinthians 11:5 </a:t>
            </a:r>
          </a:p>
          <a:p>
            <a:r>
              <a:rPr lang="en-US" sz="3600" dirty="0"/>
              <a:t>¶ For I suppose I was not a whit behind </a:t>
            </a:r>
            <a:r>
              <a:rPr lang="en-US" sz="3600" b="1" u="sng" dirty="0"/>
              <a:t>the very </a:t>
            </a:r>
            <a:r>
              <a:rPr lang="en-US" sz="3600" b="1" u="sng" dirty="0" err="1"/>
              <a:t>chiefest</a:t>
            </a:r>
            <a:r>
              <a:rPr lang="en-US" sz="3600" b="1" u="sng" dirty="0"/>
              <a:t> </a:t>
            </a:r>
            <a:r>
              <a:rPr lang="en-US" sz="3600" b="1" u="sng"/>
              <a:t>apostles</a:t>
            </a:r>
            <a:r>
              <a:rPr lang="en-US" sz="3600"/>
              <a:t>.</a:t>
            </a:r>
          </a:p>
          <a:p>
            <a:endParaRPr lang="en-US" sz="3600" dirty="0"/>
          </a:p>
          <a:p>
            <a:pPr marL="0" marR="0">
              <a:lnSpc>
                <a:spcPct val="107000"/>
              </a:lnSpc>
              <a:spcAft>
                <a:spcPts val="800"/>
              </a:spcAft>
            </a:pPr>
            <a:r>
              <a:rPr lang="en-US" sz="3600" dirty="0"/>
              <a:t> </a:t>
            </a:r>
            <a:r>
              <a:rPr lang="en-US" sz="36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2"/>
              </a:rPr>
              <a:t>New International Version</a:t>
            </a:r>
            <a:br>
              <a:rPr lang="en-US" sz="36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3600" kern="100" dirty="0">
                <a:effectLst/>
                <a:latin typeface="Bookman Old Style" panose="02050604050505020204" pitchFamily="18" charset="0"/>
                <a:ea typeface="Calibri" panose="020F0502020204030204" pitchFamily="34" charset="0"/>
                <a:cs typeface="Times New Roman" panose="02020603050405020304" pitchFamily="18" charset="0"/>
              </a:rPr>
              <a:t>I do not think I am in the least inferior to those “</a:t>
            </a:r>
            <a:r>
              <a:rPr lang="en-US" sz="3600" b="1" u="sng" kern="100" dirty="0">
                <a:effectLst/>
                <a:latin typeface="Bookman Old Style" panose="02050604050505020204" pitchFamily="18" charset="0"/>
                <a:ea typeface="Calibri" panose="020F0502020204030204" pitchFamily="34" charset="0"/>
                <a:cs typeface="Times New Roman" panose="02020603050405020304" pitchFamily="18" charset="0"/>
              </a:rPr>
              <a:t>super-apostles</a:t>
            </a:r>
            <a:r>
              <a:rPr lang="en-US" sz="3600"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6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English Standard Version</a:t>
            </a:r>
            <a:br>
              <a:rPr lang="en-US" sz="36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3600" kern="100" dirty="0">
                <a:effectLst/>
                <a:latin typeface="Bookman Old Style" panose="02050604050505020204" pitchFamily="18" charset="0"/>
                <a:ea typeface="Calibri" panose="020F0502020204030204" pitchFamily="34" charset="0"/>
                <a:cs typeface="Times New Roman" panose="02020603050405020304" pitchFamily="18" charset="0"/>
              </a:rPr>
              <a:t>Indeed, I consider that I am not in the least inferior to these </a:t>
            </a:r>
            <a:r>
              <a:rPr lang="en-US" sz="3600" b="1" u="sng" kern="100" dirty="0">
                <a:effectLst/>
                <a:latin typeface="Bookman Old Style" panose="02050604050505020204" pitchFamily="18" charset="0"/>
                <a:ea typeface="Calibri" panose="020F0502020204030204" pitchFamily="34" charset="0"/>
                <a:cs typeface="Times New Roman" panose="02020603050405020304" pitchFamily="18" charset="0"/>
              </a:rPr>
              <a:t>super-apostles</a:t>
            </a:r>
            <a:r>
              <a:rPr lang="en-US" sz="3600"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638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1A3A9-7A43-B658-C5E4-1E49EDB59CDE}"/>
              </a:ext>
            </a:extLst>
          </p:cNvPr>
          <p:cNvSpPr txBox="1"/>
          <p:nvPr/>
        </p:nvSpPr>
        <p:spPr>
          <a:xfrm>
            <a:off x="533400" y="2767280"/>
            <a:ext cx="11306175" cy="1323439"/>
          </a:xfrm>
          <a:prstGeom prst="rect">
            <a:avLst/>
          </a:prstGeom>
          <a:noFill/>
        </p:spPr>
        <p:txBody>
          <a:bodyPr wrap="square" rtlCol="0">
            <a:spAutoFit/>
          </a:bodyPr>
          <a:lstStyle/>
          <a:p>
            <a:pPr algn="ctr"/>
            <a:r>
              <a:rPr lang="en-US" sz="8000" dirty="0">
                <a:solidFill>
                  <a:schemeClr val="bg1"/>
                </a:solidFill>
                <a:latin typeface="Courgette" panose="02000603070400060004" pitchFamily="2" charset="0"/>
              </a:rPr>
              <a:t>Yea, Hath God Said?</a:t>
            </a:r>
          </a:p>
        </p:txBody>
      </p:sp>
    </p:spTree>
    <p:extLst>
      <p:ext uri="{BB962C8B-B14F-4D97-AF65-F5344CB8AC3E}">
        <p14:creationId xmlns:p14="http://schemas.microsoft.com/office/powerpoint/2010/main" val="161839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0C5571-C1E1-004A-43F2-D8ABACF82788}"/>
              </a:ext>
            </a:extLst>
          </p:cNvPr>
          <p:cNvSpPr txBox="1"/>
          <p:nvPr/>
        </p:nvSpPr>
        <p:spPr>
          <a:xfrm>
            <a:off x="409575" y="220429"/>
            <a:ext cx="11334750" cy="6417141"/>
          </a:xfrm>
          <a:prstGeom prst="rect">
            <a:avLst/>
          </a:prstGeom>
          <a:noFill/>
        </p:spPr>
        <p:txBody>
          <a:bodyPr wrap="square" rtlCol="0">
            <a:spAutoFit/>
          </a:bodyPr>
          <a:lstStyle/>
          <a:p>
            <a:r>
              <a:rPr lang="en-US" sz="2800" b="1" dirty="0"/>
              <a:t>Genesis 3:1 </a:t>
            </a:r>
          </a:p>
          <a:p>
            <a:r>
              <a:rPr lang="en-US" sz="2800" dirty="0"/>
              <a:t>¶ Now the serpent was more </a:t>
            </a:r>
            <a:r>
              <a:rPr lang="en-US" sz="2800" b="1" dirty="0" err="1"/>
              <a:t>subtil</a:t>
            </a:r>
            <a:r>
              <a:rPr lang="en-US" sz="2800" dirty="0"/>
              <a:t> than any beast of the field which the LORD God had made. And he said unto the woman, Yea, hath God said, Ye shall not eat of every tree of the garden? </a:t>
            </a:r>
          </a:p>
          <a:p>
            <a:endParaRPr lang="en-US" sz="2800" dirty="0"/>
          </a:p>
          <a:p>
            <a:pPr marL="0" marR="0">
              <a:lnSpc>
                <a:spcPct val="107000"/>
              </a:lnSpc>
              <a:spcAft>
                <a:spcPts val="800"/>
              </a:spcAft>
            </a:pPr>
            <a:r>
              <a:rPr lang="en-US" sz="28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2"/>
              </a:rPr>
              <a:t>English Standard Version</a:t>
            </a:r>
            <a:b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Now the serpent was more </a:t>
            </a:r>
            <a:r>
              <a:rPr lang="en-US" sz="2800" b="1" kern="100" dirty="0">
                <a:effectLst/>
                <a:latin typeface="Bookman Old Style" panose="02050604050505020204" pitchFamily="18" charset="0"/>
                <a:ea typeface="Calibri" panose="020F0502020204030204" pitchFamily="34" charset="0"/>
                <a:cs typeface="Times New Roman" panose="02020603050405020304" pitchFamily="18" charset="0"/>
              </a:rPr>
              <a:t>crafty</a:t>
            </a: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 than any other beast of the field that the LORD God had made. He said to the woman, “Did God actually say, ‘You shall not eat of any tree in the garden’?”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New International Version</a:t>
            </a:r>
            <a:b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Now the serpent was more </a:t>
            </a:r>
            <a:r>
              <a:rPr lang="en-US" sz="2800" b="1" kern="100" dirty="0">
                <a:effectLst/>
                <a:latin typeface="Bookman Old Style" panose="02050604050505020204" pitchFamily="18" charset="0"/>
                <a:ea typeface="Calibri" panose="020F0502020204030204" pitchFamily="34" charset="0"/>
                <a:cs typeface="Times New Roman" panose="02020603050405020304" pitchFamily="18" charset="0"/>
              </a:rPr>
              <a:t>crafty</a:t>
            </a: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 than any of the wild animals the LORD God had made. He said to the woman, “Did God really say, ‘You must not eat from any tree in the garden’?”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791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3689A-8293-CDE7-FA8C-491BE6F7496C}"/>
              </a:ext>
            </a:extLst>
          </p:cNvPr>
          <p:cNvSpPr txBox="1"/>
          <p:nvPr/>
        </p:nvSpPr>
        <p:spPr>
          <a:xfrm>
            <a:off x="342900" y="95250"/>
            <a:ext cx="11763375" cy="7077707"/>
          </a:xfrm>
          <a:prstGeom prst="rect">
            <a:avLst/>
          </a:prstGeom>
          <a:solidFill>
            <a:schemeClr val="bg1">
              <a:lumMod val="85000"/>
            </a:schemeClr>
          </a:solidFill>
        </p:spPr>
        <p:txBody>
          <a:bodyPr wrap="square" rtlCol="0">
            <a:spAutoFit/>
          </a:bodyPr>
          <a:lstStyle/>
          <a:p>
            <a:pPr marL="0" marR="0">
              <a:lnSpc>
                <a:spcPct val="107000"/>
              </a:lnSpc>
              <a:spcAft>
                <a:spcPts val="800"/>
              </a:spcAft>
            </a:pPr>
            <a:r>
              <a:rPr lang="en-US" sz="3200" b="1" u="sng" kern="100" dirty="0">
                <a:effectLst/>
                <a:latin typeface="Bookman Old Style" panose="02050604050505020204" pitchFamily="18" charset="0"/>
                <a:ea typeface="Calibri" panose="020F0502020204030204" pitchFamily="34" charset="0"/>
                <a:cs typeface="Times New Roman" panose="02020603050405020304" pitchFamily="18" charset="0"/>
              </a:rPr>
              <a:t>2 Corinthians 11:3 </a:t>
            </a:r>
          </a:p>
          <a:p>
            <a:pPr marL="0" marR="0">
              <a:lnSpc>
                <a:spcPct val="107000"/>
              </a:lnSpc>
              <a:spcAft>
                <a:spcPts val="800"/>
              </a:spcAft>
            </a:pP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But I fear, lest by any means, as the serpent beguiled Eve through his </a:t>
            </a:r>
            <a:r>
              <a:rPr lang="en-US" sz="3200" b="1" kern="100" dirty="0">
                <a:effectLst/>
                <a:latin typeface="Bookman Old Style" panose="02050604050505020204" pitchFamily="18" charset="0"/>
                <a:ea typeface="Calibri" panose="020F0502020204030204" pitchFamily="34" charset="0"/>
                <a:cs typeface="Times New Roman" panose="02020603050405020304" pitchFamily="18" charset="0"/>
              </a:rPr>
              <a:t>subtilty</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 so your minds should be corrupted from </a:t>
            </a:r>
            <a:r>
              <a:rPr lang="en-US" sz="3200" b="1" u="sng" kern="100" dirty="0">
                <a:effectLst/>
                <a:latin typeface="Bookman Old Style" panose="02050604050505020204" pitchFamily="18" charset="0"/>
                <a:ea typeface="Calibri" panose="020F0502020204030204" pitchFamily="34" charset="0"/>
                <a:cs typeface="Times New Roman" panose="02020603050405020304" pitchFamily="18" charset="0"/>
              </a:rPr>
              <a:t>the simplicity that is in Christ</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marR="0">
              <a:lnSpc>
                <a:spcPct val="107000"/>
              </a:lnSpc>
              <a:spcAft>
                <a:spcPts val="800"/>
              </a:spcAft>
            </a:pPr>
            <a:r>
              <a:rPr lang="en-US" sz="32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2"/>
              </a:rPr>
              <a:t>English Standard Version</a:t>
            </a:r>
            <a:b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But I am afraid that as the serpent deceived Eve by his </a:t>
            </a:r>
            <a:r>
              <a:rPr lang="en-US" sz="3200" b="1" kern="100" dirty="0">
                <a:effectLst/>
                <a:latin typeface="Bookman Old Style" panose="02050604050505020204" pitchFamily="18" charset="0"/>
                <a:ea typeface="Calibri" panose="020F0502020204030204" pitchFamily="34" charset="0"/>
                <a:cs typeface="Times New Roman" panose="02020603050405020304" pitchFamily="18" charset="0"/>
              </a:rPr>
              <a:t>cunning</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 your thoughts will be led astray from a sincere and </a:t>
            </a:r>
            <a:r>
              <a:rPr lang="en-US" sz="3200" b="1" u="sng" kern="100" dirty="0">
                <a:effectLst/>
                <a:latin typeface="Bookman Old Style" panose="02050604050505020204" pitchFamily="18" charset="0"/>
                <a:ea typeface="Calibri" panose="020F0502020204030204" pitchFamily="34" charset="0"/>
                <a:cs typeface="Times New Roman" panose="02020603050405020304" pitchFamily="18" charset="0"/>
              </a:rPr>
              <a:t>pure devotion to Christ</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2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New International Version</a:t>
            </a:r>
            <a:b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But I am afraid that just as Eve was deceived by the serpent’s </a:t>
            </a:r>
            <a:r>
              <a:rPr lang="en-US" sz="3200" b="1" kern="100" dirty="0">
                <a:effectLst/>
                <a:latin typeface="Bookman Old Style" panose="02050604050505020204" pitchFamily="18" charset="0"/>
                <a:ea typeface="Calibri" panose="020F0502020204030204" pitchFamily="34" charset="0"/>
                <a:cs typeface="Times New Roman" panose="02020603050405020304" pitchFamily="18" charset="0"/>
              </a:rPr>
              <a:t>cunning</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 your minds may somehow be led astray from your sincere and</a:t>
            </a:r>
            <a:r>
              <a:rPr lang="en-US" sz="3200" b="1" u="sng" kern="100" dirty="0">
                <a:effectLst/>
                <a:latin typeface="Bookman Old Style" panose="02050604050505020204" pitchFamily="18" charset="0"/>
                <a:ea typeface="Calibri" panose="020F0502020204030204" pitchFamily="34" charset="0"/>
                <a:cs typeface="Times New Roman" panose="02020603050405020304" pitchFamily="18" charset="0"/>
              </a:rPr>
              <a:t> pure devotion to Christ</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894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66690B-C499-0C31-FE39-00F5441AB533}"/>
              </a:ext>
            </a:extLst>
          </p:cNvPr>
          <p:cNvSpPr txBox="1"/>
          <p:nvPr/>
        </p:nvSpPr>
        <p:spPr>
          <a:xfrm>
            <a:off x="66675" y="0"/>
            <a:ext cx="11696700" cy="6986528"/>
          </a:xfrm>
          <a:prstGeom prst="rect">
            <a:avLst/>
          </a:prstGeom>
          <a:solidFill>
            <a:schemeClr val="bg1">
              <a:lumMod val="85000"/>
            </a:schemeClr>
          </a:solidFill>
        </p:spPr>
        <p:txBody>
          <a:bodyPr wrap="square" rtlCol="0">
            <a:spAutoFit/>
          </a:bodyPr>
          <a:lstStyle/>
          <a:p>
            <a:r>
              <a:rPr lang="en-US" sz="2800" b="1" dirty="0"/>
              <a:t>John 8:44 </a:t>
            </a:r>
          </a:p>
          <a:p>
            <a:r>
              <a:rPr lang="en-US" sz="2800" dirty="0"/>
              <a:t>Ye are of </a:t>
            </a:r>
            <a:r>
              <a:rPr lang="en-US" sz="2800" i="1" dirty="0"/>
              <a:t>your</a:t>
            </a:r>
            <a:r>
              <a:rPr lang="en-US" sz="2800" dirty="0"/>
              <a:t> father the devil, and the lusts of your father ye will do. He was a murderer from the beginning, and abode not in the truth, because there is no truth in him. When he speaketh a lie, he speaketh of his own: for he is a liar, and </a:t>
            </a:r>
            <a:r>
              <a:rPr lang="en-US" sz="2800" b="1" u="sng" dirty="0"/>
              <a:t>the father of it</a:t>
            </a:r>
            <a:r>
              <a:rPr lang="en-US" sz="2800" dirty="0"/>
              <a:t>. </a:t>
            </a:r>
          </a:p>
          <a:p>
            <a:r>
              <a:rPr lang="en-US" sz="2800" b="1" i="0" u="none" strike="noStrike" dirty="0">
                <a:solidFill>
                  <a:srgbClr val="008AE6"/>
                </a:solidFill>
                <a:effectLst/>
                <a:latin typeface="+mj-lt"/>
                <a:hlinkClick r:id="rId2"/>
              </a:rPr>
              <a:t>New International Version</a:t>
            </a:r>
            <a:br>
              <a:rPr lang="en-US" sz="2800" dirty="0">
                <a:latin typeface="+mj-lt"/>
              </a:rPr>
            </a:br>
            <a:r>
              <a:rPr lang="en-US" sz="2800" b="0" i="0" dirty="0">
                <a:solidFill>
                  <a:srgbClr val="001320"/>
                </a:solidFill>
                <a:effectLst/>
                <a:latin typeface="+mj-lt"/>
              </a:rPr>
              <a:t>You belong to your father, the devil, and you want to carry out your father’s desires. He was a murderer from the beginning, not holding to the truth, for there is no truth in him. When he lies, he speaks his native language, for he is a liar and </a:t>
            </a:r>
            <a:r>
              <a:rPr lang="en-US" sz="2800" b="1" i="0" u="sng" dirty="0">
                <a:solidFill>
                  <a:srgbClr val="001320"/>
                </a:solidFill>
                <a:effectLst/>
                <a:latin typeface="+mj-lt"/>
              </a:rPr>
              <a:t>the father of lies</a:t>
            </a:r>
            <a:r>
              <a:rPr lang="en-US" sz="2800" b="0" i="0" dirty="0">
                <a:solidFill>
                  <a:srgbClr val="001320"/>
                </a:solidFill>
                <a:effectLst/>
                <a:latin typeface="+mj-lt"/>
              </a:rPr>
              <a:t>.</a:t>
            </a:r>
          </a:p>
          <a:p>
            <a:r>
              <a:rPr lang="en-US" sz="2800" b="1" u="sng" dirty="0">
                <a:solidFill>
                  <a:schemeClr val="accent1"/>
                </a:solidFill>
                <a:latin typeface="+mj-lt"/>
              </a:rPr>
              <a:t>English Standard Version</a:t>
            </a:r>
          </a:p>
          <a:p>
            <a:r>
              <a:rPr lang="en-US" sz="2800" dirty="0">
                <a:latin typeface="+mj-lt"/>
              </a:rPr>
              <a:t>You are of your father the devil, and your will is to do your father’s desires. He was a murderer from the beginning, and does not stand in the truth, because there is no truth in him. When he lies, he speaks out of his own character, for he is a liar and </a:t>
            </a:r>
            <a:r>
              <a:rPr lang="en-US" sz="2800" b="1" u="sng" dirty="0">
                <a:latin typeface="+mj-lt"/>
              </a:rPr>
              <a:t>the father of lies.</a:t>
            </a:r>
          </a:p>
        </p:txBody>
      </p:sp>
    </p:spTree>
    <p:extLst>
      <p:ext uri="{BB962C8B-B14F-4D97-AF65-F5344CB8AC3E}">
        <p14:creationId xmlns:p14="http://schemas.microsoft.com/office/powerpoint/2010/main" val="390717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2BD95F-1390-486E-EC80-52391BFE7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47" y="0"/>
            <a:ext cx="6310648" cy="4667250"/>
          </a:xfrm>
          <a:prstGeom prst="rect">
            <a:avLst/>
          </a:prstGeom>
        </p:spPr>
      </p:pic>
      <p:pic>
        <p:nvPicPr>
          <p:cNvPr id="5" name="Picture 4">
            <a:extLst>
              <a:ext uri="{FF2B5EF4-FFF2-40B4-BE49-F238E27FC236}">
                <a16:creationId xmlns:a16="http://schemas.microsoft.com/office/drawing/2014/main" id="{5E55D24A-161B-7F63-BB6C-F565E4589C49}"/>
              </a:ext>
            </a:extLst>
          </p:cNvPr>
          <p:cNvPicPr>
            <a:picLocks noChangeAspect="1"/>
          </p:cNvPicPr>
          <p:nvPr/>
        </p:nvPicPr>
        <p:blipFill>
          <a:blip r:embed="rId3"/>
          <a:stretch>
            <a:fillRect/>
          </a:stretch>
        </p:blipFill>
        <p:spPr>
          <a:xfrm>
            <a:off x="7919779" y="0"/>
            <a:ext cx="2177990" cy="2950826"/>
          </a:xfrm>
          <a:prstGeom prst="rect">
            <a:avLst/>
          </a:prstGeom>
        </p:spPr>
      </p:pic>
      <p:pic>
        <p:nvPicPr>
          <p:cNvPr id="7" name="Picture 6">
            <a:extLst>
              <a:ext uri="{FF2B5EF4-FFF2-40B4-BE49-F238E27FC236}">
                <a16:creationId xmlns:a16="http://schemas.microsoft.com/office/drawing/2014/main" id="{1F629D95-1861-157B-C31F-4618338F9328}"/>
              </a:ext>
            </a:extLst>
          </p:cNvPr>
          <p:cNvPicPr>
            <a:picLocks noChangeAspect="1"/>
          </p:cNvPicPr>
          <p:nvPr/>
        </p:nvPicPr>
        <p:blipFill>
          <a:blip r:embed="rId4"/>
          <a:stretch>
            <a:fillRect/>
          </a:stretch>
        </p:blipFill>
        <p:spPr>
          <a:xfrm>
            <a:off x="10120354" y="26573"/>
            <a:ext cx="2040576" cy="2936081"/>
          </a:xfrm>
          <a:prstGeom prst="rect">
            <a:avLst/>
          </a:prstGeom>
        </p:spPr>
      </p:pic>
      <p:pic>
        <p:nvPicPr>
          <p:cNvPr id="8" name="Picture 7">
            <a:extLst>
              <a:ext uri="{FF2B5EF4-FFF2-40B4-BE49-F238E27FC236}">
                <a16:creationId xmlns:a16="http://schemas.microsoft.com/office/drawing/2014/main" id="{2270314E-AE5F-4BEE-F7DD-A7FD23D3BDF7}"/>
              </a:ext>
            </a:extLst>
          </p:cNvPr>
          <p:cNvPicPr>
            <a:picLocks noChangeAspect="1"/>
          </p:cNvPicPr>
          <p:nvPr/>
        </p:nvPicPr>
        <p:blipFill>
          <a:blip r:embed="rId5"/>
          <a:stretch>
            <a:fillRect/>
          </a:stretch>
        </p:blipFill>
        <p:spPr>
          <a:xfrm>
            <a:off x="5784651" y="-14362"/>
            <a:ext cx="2112543" cy="2946064"/>
          </a:xfrm>
          <a:prstGeom prst="rect">
            <a:avLst/>
          </a:prstGeom>
        </p:spPr>
      </p:pic>
      <p:pic>
        <p:nvPicPr>
          <p:cNvPr id="9" name="Picture 8">
            <a:extLst>
              <a:ext uri="{FF2B5EF4-FFF2-40B4-BE49-F238E27FC236}">
                <a16:creationId xmlns:a16="http://schemas.microsoft.com/office/drawing/2014/main" id="{C8BBBD63-94CB-2FB7-A928-880BD18BAE6F}"/>
              </a:ext>
            </a:extLst>
          </p:cNvPr>
          <p:cNvPicPr>
            <a:picLocks noChangeAspect="1"/>
          </p:cNvPicPr>
          <p:nvPr/>
        </p:nvPicPr>
        <p:blipFill>
          <a:blip r:embed="rId6"/>
          <a:stretch>
            <a:fillRect/>
          </a:stretch>
        </p:blipFill>
        <p:spPr>
          <a:xfrm>
            <a:off x="3028310" y="4629716"/>
            <a:ext cx="1638940" cy="2228284"/>
          </a:xfrm>
          <a:prstGeom prst="rect">
            <a:avLst/>
          </a:prstGeom>
        </p:spPr>
      </p:pic>
      <p:pic>
        <p:nvPicPr>
          <p:cNvPr id="10" name="Picture 9">
            <a:extLst>
              <a:ext uri="{FF2B5EF4-FFF2-40B4-BE49-F238E27FC236}">
                <a16:creationId xmlns:a16="http://schemas.microsoft.com/office/drawing/2014/main" id="{622118CB-7C3D-91B6-EE0E-24220692C398}"/>
              </a:ext>
            </a:extLst>
          </p:cNvPr>
          <p:cNvPicPr>
            <a:picLocks noChangeAspect="1"/>
          </p:cNvPicPr>
          <p:nvPr/>
        </p:nvPicPr>
        <p:blipFill>
          <a:blip r:embed="rId7"/>
          <a:stretch>
            <a:fillRect/>
          </a:stretch>
        </p:blipFill>
        <p:spPr>
          <a:xfrm>
            <a:off x="4650003" y="4665808"/>
            <a:ext cx="1406071" cy="2192192"/>
          </a:xfrm>
          <a:prstGeom prst="rect">
            <a:avLst/>
          </a:prstGeom>
        </p:spPr>
      </p:pic>
      <p:pic>
        <p:nvPicPr>
          <p:cNvPr id="11" name="Picture 10">
            <a:extLst>
              <a:ext uri="{FF2B5EF4-FFF2-40B4-BE49-F238E27FC236}">
                <a16:creationId xmlns:a16="http://schemas.microsoft.com/office/drawing/2014/main" id="{14383813-2D48-1D73-0A1F-03F02943186B}"/>
              </a:ext>
            </a:extLst>
          </p:cNvPr>
          <p:cNvPicPr>
            <a:picLocks noChangeAspect="1"/>
          </p:cNvPicPr>
          <p:nvPr/>
        </p:nvPicPr>
        <p:blipFill>
          <a:blip r:embed="rId8"/>
          <a:stretch>
            <a:fillRect/>
          </a:stretch>
        </p:blipFill>
        <p:spPr>
          <a:xfrm>
            <a:off x="5786499" y="2904267"/>
            <a:ext cx="1250502" cy="1842473"/>
          </a:xfrm>
          <a:prstGeom prst="rect">
            <a:avLst/>
          </a:prstGeom>
        </p:spPr>
      </p:pic>
      <p:pic>
        <p:nvPicPr>
          <p:cNvPr id="12" name="Picture 11">
            <a:extLst>
              <a:ext uri="{FF2B5EF4-FFF2-40B4-BE49-F238E27FC236}">
                <a16:creationId xmlns:a16="http://schemas.microsoft.com/office/drawing/2014/main" id="{3890C54B-0FE0-B2C8-21F1-11546CDAED46}"/>
              </a:ext>
            </a:extLst>
          </p:cNvPr>
          <p:cNvPicPr>
            <a:picLocks noChangeAspect="1"/>
          </p:cNvPicPr>
          <p:nvPr/>
        </p:nvPicPr>
        <p:blipFill>
          <a:blip r:embed="rId9"/>
          <a:stretch>
            <a:fillRect/>
          </a:stretch>
        </p:blipFill>
        <p:spPr>
          <a:xfrm>
            <a:off x="9901618" y="2949365"/>
            <a:ext cx="2243890" cy="3908635"/>
          </a:xfrm>
          <a:prstGeom prst="rect">
            <a:avLst/>
          </a:prstGeom>
        </p:spPr>
      </p:pic>
      <p:pic>
        <p:nvPicPr>
          <p:cNvPr id="13" name="Picture 12">
            <a:extLst>
              <a:ext uri="{FF2B5EF4-FFF2-40B4-BE49-F238E27FC236}">
                <a16:creationId xmlns:a16="http://schemas.microsoft.com/office/drawing/2014/main" id="{26D5B735-9491-8784-6B78-AC77DDF1814A}"/>
              </a:ext>
            </a:extLst>
          </p:cNvPr>
          <p:cNvPicPr>
            <a:picLocks noChangeAspect="1"/>
          </p:cNvPicPr>
          <p:nvPr/>
        </p:nvPicPr>
        <p:blipFill>
          <a:blip r:embed="rId10"/>
          <a:stretch>
            <a:fillRect/>
          </a:stretch>
        </p:blipFill>
        <p:spPr>
          <a:xfrm>
            <a:off x="0" y="4669242"/>
            <a:ext cx="1495425" cy="2188758"/>
          </a:xfrm>
          <a:prstGeom prst="rect">
            <a:avLst/>
          </a:prstGeom>
        </p:spPr>
      </p:pic>
      <p:pic>
        <p:nvPicPr>
          <p:cNvPr id="14" name="Picture 13">
            <a:extLst>
              <a:ext uri="{FF2B5EF4-FFF2-40B4-BE49-F238E27FC236}">
                <a16:creationId xmlns:a16="http://schemas.microsoft.com/office/drawing/2014/main" id="{DC0D9A98-B552-D3F2-7B14-6B1FAD434A1C}"/>
              </a:ext>
            </a:extLst>
          </p:cNvPr>
          <p:cNvPicPr>
            <a:picLocks noChangeAspect="1"/>
          </p:cNvPicPr>
          <p:nvPr/>
        </p:nvPicPr>
        <p:blipFill>
          <a:blip r:embed="rId11"/>
          <a:stretch>
            <a:fillRect/>
          </a:stretch>
        </p:blipFill>
        <p:spPr>
          <a:xfrm>
            <a:off x="1484767" y="4664481"/>
            <a:ext cx="1559372" cy="2193520"/>
          </a:xfrm>
          <a:prstGeom prst="rect">
            <a:avLst/>
          </a:prstGeom>
        </p:spPr>
      </p:pic>
      <p:pic>
        <p:nvPicPr>
          <p:cNvPr id="15" name="Picture 14">
            <a:extLst>
              <a:ext uri="{FF2B5EF4-FFF2-40B4-BE49-F238E27FC236}">
                <a16:creationId xmlns:a16="http://schemas.microsoft.com/office/drawing/2014/main" id="{2667736B-B357-7ECC-307C-3ECB1D2520C9}"/>
              </a:ext>
            </a:extLst>
          </p:cNvPr>
          <p:cNvPicPr>
            <a:picLocks noChangeAspect="1"/>
          </p:cNvPicPr>
          <p:nvPr/>
        </p:nvPicPr>
        <p:blipFill>
          <a:blip r:embed="rId12"/>
          <a:stretch>
            <a:fillRect/>
          </a:stretch>
        </p:blipFill>
        <p:spPr>
          <a:xfrm>
            <a:off x="8523525" y="2962654"/>
            <a:ext cx="1371602" cy="1900241"/>
          </a:xfrm>
          <a:prstGeom prst="rect">
            <a:avLst/>
          </a:prstGeom>
        </p:spPr>
      </p:pic>
      <p:pic>
        <p:nvPicPr>
          <p:cNvPr id="16" name="Picture 15">
            <a:extLst>
              <a:ext uri="{FF2B5EF4-FFF2-40B4-BE49-F238E27FC236}">
                <a16:creationId xmlns:a16="http://schemas.microsoft.com/office/drawing/2014/main" id="{E21F9341-B15A-6CFB-A490-59AD1B732809}"/>
              </a:ext>
            </a:extLst>
          </p:cNvPr>
          <p:cNvPicPr>
            <a:picLocks noChangeAspect="1"/>
          </p:cNvPicPr>
          <p:nvPr/>
        </p:nvPicPr>
        <p:blipFill>
          <a:blip r:embed="rId13"/>
          <a:stretch>
            <a:fillRect/>
          </a:stretch>
        </p:blipFill>
        <p:spPr>
          <a:xfrm>
            <a:off x="7117620" y="2949365"/>
            <a:ext cx="1361212" cy="1900241"/>
          </a:xfrm>
          <a:prstGeom prst="rect">
            <a:avLst/>
          </a:prstGeom>
        </p:spPr>
      </p:pic>
      <p:pic>
        <p:nvPicPr>
          <p:cNvPr id="17" name="Picture 16">
            <a:extLst>
              <a:ext uri="{FF2B5EF4-FFF2-40B4-BE49-F238E27FC236}">
                <a16:creationId xmlns:a16="http://schemas.microsoft.com/office/drawing/2014/main" id="{6B803BD2-B774-83C5-8D63-5E8E34451FB6}"/>
              </a:ext>
            </a:extLst>
          </p:cNvPr>
          <p:cNvPicPr>
            <a:picLocks noChangeAspect="1"/>
          </p:cNvPicPr>
          <p:nvPr/>
        </p:nvPicPr>
        <p:blipFill>
          <a:blip r:embed="rId14"/>
          <a:stretch>
            <a:fillRect/>
          </a:stretch>
        </p:blipFill>
        <p:spPr>
          <a:xfrm>
            <a:off x="8424734" y="4861434"/>
            <a:ext cx="1463183" cy="1900237"/>
          </a:xfrm>
          <a:prstGeom prst="rect">
            <a:avLst/>
          </a:prstGeom>
        </p:spPr>
      </p:pic>
      <p:pic>
        <p:nvPicPr>
          <p:cNvPr id="18" name="Picture 17">
            <a:extLst>
              <a:ext uri="{FF2B5EF4-FFF2-40B4-BE49-F238E27FC236}">
                <a16:creationId xmlns:a16="http://schemas.microsoft.com/office/drawing/2014/main" id="{1C894A0B-1F2F-C5DB-FA42-8FD1286A33C4}"/>
              </a:ext>
            </a:extLst>
          </p:cNvPr>
          <p:cNvPicPr>
            <a:picLocks noChangeAspect="1"/>
          </p:cNvPicPr>
          <p:nvPr/>
        </p:nvPicPr>
        <p:blipFill>
          <a:blip r:embed="rId15"/>
          <a:stretch>
            <a:fillRect/>
          </a:stretch>
        </p:blipFill>
        <p:spPr>
          <a:xfrm>
            <a:off x="6986268" y="4885701"/>
            <a:ext cx="1464752" cy="1990731"/>
          </a:xfrm>
          <a:prstGeom prst="rect">
            <a:avLst/>
          </a:prstGeom>
        </p:spPr>
      </p:pic>
      <p:pic>
        <p:nvPicPr>
          <p:cNvPr id="20" name="Picture 19">
            <a:extLst>
              <a:ext uri="{FF2B5EF4-FFF2-40B4-BE49-F238E27FC236}">
                <a16:creationId xmlns:a16="http://schemas.microsoft.com/office/drawing/2014/main" id="{CF94ACC9-21AD-D900-AE18-81AC2A0CBAB8}"/>
              </a:ext>
            </a:extLst>
          </p:cNvPr>
          <p:cNvPicPr>
            <a:picLocks noChangeAspect="1"/>
          </p:cNvPicPr>
          <p:nvPr/>
        </p:nvPicPr>
        <p:blipFill>
          <a:blip r:embed="rId16"/>
          <a:stretch>
            <a:fillRect/>
          </a:stretch>
        </p:blipFill>
        <p:spPr>
          <a:xfrm>
            <a:off x="5804063" y="4746740"/>
            <a:ext cx="1466862" cy="2052491"/>
          </a:xfrm>
          <a:prstGeom prst="rect">
            <a:avLst/>
          </a:prstGeom>
        </p:spPr>
      </p:pic>
    </p:spTree>
    <p:extLst>
      <p:ext uri="{BB962C8B-B14F-4D97-AF65-F5344CB8AC3E}">
        <p14:creationId xmlns:p14="http://schemas.microsoft.com/office/powerpoint/2010/main" val="157305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8BE3B3-401E-D753-2416-6DFAE7217FAD}"/>
              </a:ext>
            </a:extLst>
          </p:cNvPr>
          <p:cNvSpPr txBox="1"/>
          <p:nvPr/>
        </p:nvSpPr>
        <p:spPr>
          <a:xfrm>
            <a:off x="0" y="0"/>
            <a:ext cx="11868150" cy="6755696"/>
          </a:xfrm>
          <a:prstGeom prst="rect">
            <a:avLst/>
          </a:prstGeom>
          <a:noFill/>
        </p:spPr>
        <p:txBody>
          <a:bodyPr wrap="square" rtlCol="0">
            <a:spAutoFit/>
          </a:bodyPr>
          <a:lstStyle/>
          <a:p>
            <a:r>
              <a:rPr lang="en-US" sz="2400" b="1" u="sng" dirty="0"/>
              <a:t>Prov 6:16-19 </a:t>
            </a:r>
          </a:p>
          <a:p>
            <a:r>
              <a:rPr lang="en-US" sz="2300" dirty="0"/>
              <a:t>These six things doth the LORD hate: yea, seven are an abomination unto him: 17 </a:t>
            </a:r>
            <a:r>
              <a:rPr lang="en-US" sz="2300" b="1" u="sng" dirty="0"/>
              <a:t>A proud look</a:t>
            </a:r>
            <a:r>
              <a:rPr lang="en-US" sz="2300" dirty="0"/>
              <a:t>, a lying tongue, and hands that shed innocent blood, 18 An heart that deviseth wicked imaginations, feet that be swift in running to mischief, 19 A false witness that speaketh lies, and he that soweth discord among brethren.</a:t>
            </a:r>
          </a:p>
          <a:p>
            <a:endParaRPr lang="en-US" sz="2300" dirty="0"/>
          </a:p>
          <a:p>
            <a:r>
              <a:rPr lang="en-US" sz="2300" b="1" u="sng" dirty="0">
                <a:solidFill>
                  <a:schemeClr val="accent1"/>
                </a:solidFill>
              </a:rPr>
              <a:t>New International Version</a:t>
            </a:r>
          </a:p>
          <a:p>
            <a:r>
              <a:rPr lang="en-US" sz="2300" dirty="0"/>
              <a:t>16 There are six things the Lord hates, seven that are detestable to him: 17 </a:t>
            </a:r>
            <a:r>
              <a:rPr lang="en-US" sz="2300" b="1" u="sng" dirty="0"/>
              <a:t>haughty eyes</a:t>
            </a:r>
            <a:r>
              <a:rPr lang="en-US" sz="2300" dirty="0"/>
              <a:t>, a lying tongue, hands that shed innocent blood, 18 a heart that devises wicked schemes, feet that are quick to rush into evil, 19 a false witness who pours out lies and a person who stirs up conflict in the community.</a:t>
            </a:r>
          </a:p>
          <a:p>
            <a:endParaRPr lang="en-US" sz="2300" dirty="0"/>
          </a:p>
          <a:p>
            <a:r>
              <a:rPr lang="en-US" sz="2300" b="1" u="sng" dirty="0">
                <a:solidFill>
                  <a:schemeClr val="accent1"/>
                </a:solidFill>
              </a:rPr>
              <a:t>English Standard Version</a:t>
            </a:r>
            <a:r>
              <a:rPr lang="en-US" sz="2300" dirty="0">
                <a:solidFill>
                  <a:schemeClr val="accent1"/>
                </a:solidFill>
              </a:rPr>
              <a:t>                                                                                          </a:t>
            </a:r>
          </a:p>
          <a:p>
            <a:r>
              <a:rPr lang="en-US" sz="2300" dirty="0"/>
              <a:t>16 There are six things that the Lord hates, seven that are an abomination to him: 17 </a:t>
            </a:r>
            <a:r>
              <a:rPr lang="en-US" sz="2300" b="1" u="sng" dirty="0"/>
              <a:t>haughty eyes</a:t>
            </a:r>
            <a:r>
              <a:rPr lang="en-US" sz="2300" dirty="0"/>
              <a:t>, a lying tongue, and hands that shed innocent blood, 18 a heart that devises wicked plans, feet that make haste to run to evil, 19 a false witness who breathes out </a:t>
            </a:r>
            <a:r>
              <a:rPr lang="en-US" sz="2300" dirty="0" err="1"/>
              <a:t>lies,and</a:t>
            </a:r>
            <a:r>
              <a:rPr lang="en-US" sz="2300" dirty="0"/>
              <a:t> one who sows discord among brothers.</a:t>
            </a:r>
          </a:p>
          <a:p>
            <a:endParaRPr lang="en-US" dirty="0"/>
          </a:p>
        </p:txBody>
      </p:sp>
    </p:spTree>
    <p:extLst>
      <p:ext uri="{BB962C8B-B14F-4D97-AF65-F5344CB8AC3E}">
        <p14:creationId xmlns:p14="http://schemas.microsoft.com/office/powerpoint/2010/main" val="332038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3002E-668B-AE62-333A-49B5A3371679}"/>
              </a:ext>
            </a:extLst>
          </p:cNvPr>
          <p:cNvSpPr txBox="1"/>
          <p:nvPr/>
        </p:nvSpPr>
        <p:spPr>
          <a:xfrm>
            <a:off x="104775" y="152400"/>
            <a:ext cx="11963400" cy="6417141"/>
          </a:xfrm>
          <a:prstGeom prst="rect">
            <a:avLst/>
          </a:prstGeom>
          <a:noFill/>
        </p:spPr>
        <p:txBody>
          <a:bodyPr wrap="square" rtlCol="0">
            <a:spAutoFit/>
          </a:bodyPr>
          <a:lstStyle/>
          <a:p>
            <a:r>
              <a:rPr lang="en-US" sz="2800" b="1" dirty="0"/>
              <a:t>Ezekiel 28:17 </a:t>
            </a:r>
          </a:p>
          <a:p>
            <a:r>
              <a:rPr lang="en-US" sz="2800" dirty="0"/>
              <a:t>Thine heart was lifted up because of thy beauty, thou hast corrupted thy wisdom by reason of thy brightness: </a:t>
            </a:r>
            <a:r>
              <a:rPr lang="en-US" sz="2800" b="1" u="sng" dirty="0"/>
              <a:t>I will cast thee to the ground</a:t>
            </a:r>
            <a:r>
              <a:rPr lang="en-US" sz="2800" dirty="0"/>
              <a:t>, </a:t>
            </a:r>
            <a:r>
              <a:rPr lang="en-US" sz="2800" b="1" u="sng" dirty="0"/>
              <a:t>I will </a:t>
            </a:r>
            <a:r>
              <a:rPr lang="en-US" sz="2800" dirty="0"/>
              <a:t>lay thee before kings, that they may behold thee. </a:t>
            </a:r>
          </a:p>
          <a:p>
            <a:pPr marL="0" marR="0">
              <a:lnSpc>
                <a:spcPct val="107000"/>
              </a:lnSpc>
              <a:spcAft>
                <a:spcPts val="800"/>
              </a:spcAft>
            </a:pPr>
            <a:r>
              <a:rPr lang="en-US" sz="28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New International Version</a:t>
            </a:r>
            <a:b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Your heart became proud on account of your beauty, and you corrupted your wisdom because of your splendor. </a:t>
            </a:r>
            <a:r>
              <a:rPr lang="en-US" sz="2800" b="1" u="sng" kern="100" dirty="0">
                <a:effectLst/>
                <a:latin typeface="Bookman Old Style" panose="02050604050505020204" pitchFamily="18" charset="0"/>
                <a:ea typeface="Calibri" panose="020F0502020204030204" pitchFamily="34" charset="0"/>
                <a:cs typeface="Times New Roman" panose="02020603050405020304" pitchFamily="18" charset="0"/>
              </a:rPr>
              <a:t>So I threw you to the earth</a:t>
            </a: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800" b="1" u="sng" kern="100" dirty="0">
                <a:effectLst/>
                <a:latin typeface="Bookman Old Style" panose="02050604050505020204" pitchFamily="18" charset="0"/>
                <a:ea typeface="Calibri" panose="020F0502020204030204" pitchFamily="34" charset="0"/>
                <a:cs typeface="Times New Roman" panose="02020603050405020304" pitchFamily="18" charset="0"/>
              </a:rPr>
              <a:t>I made </a:t>
            </a: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a spectacle of you before kings.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4"/>
              </a:rPr>
              <a:t>English Standard Version</a:t>
            </a:r>
            <a:b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Your heart was proud because of your beauty; you corrupted your wisdom for the sake of your splendor. </a:t>
            </a:r>
            <a:r>
              <a:rPr lang="en-US" sz="2800" b="1" u="sng" kern="100" dirty="0">
                <a:effectLst/>
                <a:latin typeface="Bookman Old Style" panose="02050604050505020204" pitchFamily="18" charset="0"/>
                <a:ea typeface="Calibri" panose="020F0502020204030204" pitchFamily="34" charset="0"/>
                <a:cs typeface="Times New Roman" panose="02020603050405020304" pitchFamily="18" charset="0"/>
              </a:rPr>
              <a:t>I cast you to the ground</a:t>
            </a: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800" b="1" u="sng" kern="100" dirty="0">
                <a:effectLst/>
                <a:latin typeface="Bookman Old Style" panose="02050604050505020204" pitchFamily="18" charset="0"/>
                <a:ea typeface="Calibri" panose="020F0502020204030204" pitchFamily="34" charset="0"/>
                <a:cs typeface="Times New Roman" panose="02020603050405020304" pitchFamily="18" charset="0"/>
              </a:rPr>
              <a:t>I exposed </a:t>
            </a:r>
            <a:r>
              <a:rPr lang="en-US" sz="2800" kern="100" dirty="0">
                <a:effectLst/>
                <a:latin typeface="Bookman Old Style" panose="02050604050505020204" pitchFamily="18" charset="0"/>
                <a:ea typeface="Calibri" panose="020F0502020204030204" pitchFamily="34" charset="0"/>
                <a:cs typeface="Times New Roman" panose="02020603050405020304" pitchFamily="18" charset="0"/>
              </a:rPr>
              <a:t>you before kings, to feast their eyes on you.</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302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C4A0C-D634-AA10-7CD2-D68D34A78398}"/>
              </a:ext>
            </a:extLst>
          </p:cNvPr>
          <p:cNvSpPr txBox="1"/>
          <p:nvPr/>
        </p:nvSpPr>
        <p:spPr>
          <a:xfrm>
            <a:off x="247650" y="333375"/>
            <a:ext cx="11772900" cy="6725303"/>
          </a:xfrm>
          <a:prstGeom prst="rect">
            <a:avLst/>
          </a:prstGeom>
          <a:noFill/>
        </p:spPr>
        <p:txBody>
          <a:bodyPr wrap="square" rtlCol="0">
            <a:spAutoFit/>
          </a:bodyPr>
          <a:lstStyle/>
          <a:p>
            <a:r>
              <a:rPr lang="en-US" sz="3200" b="1" dirty="0"/>
              <a:t>2Thessalonians 2:10 </a:t>
            </a:r>
          </a:p>
          <a:p>
            <a:r>
              <a:rPr lang="en-US" sz="3200" dirty="0"/>
              <a:t>And with all deceivableness of unrighteousness in them that perish; because </a:t>
            </a:r>
            <a:r>
              <a:rPr lang="en-US" sz="3200" b="1" u="sng" dirty="0"/>
              <a:t>they received not the love of the truth</a:t>
            </a:r>
            <a:r>
              <a:rPr lang="en-US" sz="3200" dirty="0"/>
              <a:t>, that they might be saved. </a:t>
            </a:r>
          </a:p>
          <a:p>
            <a:endParaRPr lang="en-US" sz="3200" dirty="0"/>
          </a:p>
          <a:p>
            <a:pPr marL="0" marR="0">
              <a:lnSpc>
                <a:spcPct val="107000"/>
              </a:lnSpc>
              <a:spcAft>
                <a:spcPts val="800"/>
              </a:spcAft>
            </a:pPr>
            <a:r>
              <a:rPr lang="en-US" sz="32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2"/>
              </a:rPr>
              <a:t>New International Version</a:t>
            </a:r>
            <a:b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and all the ways that wickedness deceives those who are perishing. They perish because </a:t>
            </a:r>
            <a:r>
              <a:rPr lang="en-US" sz="3200" b="1" u="sng" kern="100" dirty="0">
                <a:effectLst/>
                <a:latin typeface="Bookman Old Style" panose="02050604050505020204" pitchFamily="18" charset="0"/>
                <a:ea typeface="Calibri" panose="020F0502020204030204" pitchFamily="34" charset="0"/>
                <a:cs typeface="Times New Roman" panose="02020603050405020304" pitchFamily="18" charset="0"/>
              </a:rPr>
              <a:t>they refused to love the truth</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 and so be saved.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2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English Standard Version</a:t>
            </a:r>
            <a:b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b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and with all wicked deception for those who are perishing, because</a:t>
            </a:r>
            <a:r>
              <a:rPr lang="en-US" sz="3200" b="1" u="sng" kern="100" dirty="0">
                <a:effectLst/>
                <a:latin typeface="Bookman Old Style" panose="02050604050505020204" pitchFamily="18" charset="0"/>
                <a:ea typeface="Calibri" panose="020F0502020204030204" pitchFamily="34" charset="0"/>
                <a:cs typeface="Times New Roman" panose="02020603050405020304" pitchFamily="18" charset="0"/>
              </a:rPr>
              <a:t> they refused to love the truth</a:t>
            </a:r>
            <a:r>
              <a:rPr lang="en-US" sz="3200" kern="100" dirty="0">
                <a:effectLst/>
                <a:latin typeface="Bookman Old Style" panose="02050604050505020204" pitchFamily="18" charset="0"/>
                <a:ea typeface="Calibri" panose="020F0502020204030204" pitchFamily="34" charset="0"/>
                <a:cs typeface="Times New Roman" panose="02020603050405020304" pitchFamily="18" charset="0"/>
              </a:rPr>
              <a:t> and so be saved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490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8ADFAF-3666-2510-B847-8F1E835479F8}"/>
              </a:ext>
            </a:extLst>
          </p:cNvPr>
          <p:cNvSpPr txBox="1"/>
          <p:nvPr/>
        </p:nvSpPr>
        <p:spPr>
          <a:xfrm>
            <a:off x="0" y="76199"/>
            <a:ext cx="12192000" cy="6887206"/>
          </a:xfrm>
          <a:prstGeom prst="rect">
            <a:avLst/>
          </a:prstGeom>
          <a:solidFill>
            <a:schemeClr val="bg1">
              <a:lumMod val="85000"/>
            </a:schemeClr>
          </a:solidFill>
        </p:spPr>
        <p:txBody>
          <a:bodyPr wrap="square" rtlCol="0">
            <a:spAutoFit/>
          </a:bodyPr>
          <a:lstStyle/>
          <a:p>
            <a:pPr marL="0" marR="0">
              <a:lnSpc>
                <a:spcPct val="107000"/>
              </a:lnSpc>
              <a:spcAft>
                <a:spcPts val="800"/>
              </a:spcAft>
            </a:pP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1Peter 5:8-9</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pP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Be sober, be vigilant; because your adversary the devil, as a roaring lion,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walketh about, seeking whom he may devour</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b="1" kern="100" dirty="0">
                <a:effectLst/>
                <a:latin typeface="Bookman Old Style" panose="02050604050505020204" pitchFamily="18" charset="0"/>
                <a:ea typeface="Calibri" panose="020F0502020204030204" pitchFamily="34" charset="0"/>
                <a:cs typeface="Times New Roman" panose="02020603050405020304" pitchFamily="18" charset="0"/>
              </a:rPr>
              <a:t>9</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Whom resist stedfast in the faith, knowing that the same afflictions are accomplished in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your brethren</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that are in the world.</a:t>
            </a:r>
          </a:p>
          <a:p>
            <a:pPr marL="0" marR="0">
              <a:lnSpc>
                <a:spcPct val="107000"/>
              </a:lnSpc>
              <a:spcAft>
                <a:spcPts val="800"/>
              </a:spcAft>
            </a:pP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2"/>
              </a:rPr>
              <a:t>New International Version</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pPr>
            <a:r>
              <a:rPr lang="en-US" sz="2400" b="1" kern="100" baseline="30000" dirty="0">
                <a:effectLst/>
                <a:latin typeface="Bookman Old Style" panose="02050604050505020204" pitchFamily="18" charset="0"/>
                <a:ea typeface="Calibri" panose="020F0502020204030204" pitchFamily="34" charset="0"/>
                <a:cs typeface="Times New Roman" panose="02020603050405020304" pitchFamily="18" charset="0"/>
              </a:rPr>
              <a:t>8 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Be alert and of sober mind. Your enemy the devil prowls around like a roaring lion </a:t>
            </a:r>
            <a:r>
              <a:rPr lang="en-US" sz="2400" b="1" i="1" kern="100" dirty="0">
                <a:effectLst/>
                <a:latin typeface="Bookman Old Style" panose="02050604050505020204" pitchFamily="18" charset="0"/>
                <a:ea typeface="Calibri" panose="020F0502020204030204" pitchFamily="34" charset="0"/>
                <a:cs typeface="Times New Roman" panose="02020603050405020304" pitchFamily="18" charset="0"/>
              </a:rPr>
              <a:t>looking for someone to devour.</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b="1" kern="100" baseline="30000" dirty="0">
                <a:effectLst/>
                <a:latin typeface="Bookman Old Style" panose="02050604050505020204" pitchFamily="18" charset="0"/>
                <a:ea typeface="Calibri" panose="020F0502020204030204" pitchFamily="34" charset="0"/>
                <a:cs typeface="Times New Roman" panose="02020603050405020304" pitchFamily="18" charset="0"/>
              </a:rPr>
              <a:t>9 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Resist him, standing firm in the faith, because you know that </a:t>
            </a:r>
            <a:r>
              <a:rPr lang="en-US" sz="2400" b="1" u="sng" kern="100" dirty="0">
                <a:effectLst/>
                <a:latin typeface="Bookman Old Style" panose="02050604050505020204" pitchFamily="18" charset="0"/>
                <a:ea typeface="Calibri" panose="020F0502020204030204" pitchFamily="34" charset="0"/>
                <a:cs typeface="Times New Roman" panose="02020603050405020304" pitchFamily="18" charset="0"/>
              </a:rPr>
              <a:t>the family of believers</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throughout the world is undergoing the same kind of sufferings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b="1" u="sng" kern="100"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English Standard Version</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pP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b="1" kern="100" baseline="30000" dirty="0">
                <a:effectLst/>
                <a:latin typeface="Bookman Old Style" panose="02050604050505020204" pitchFamily="18" charset="0"/>
                <a:ea typeface="Calibri" panose="020F0502020204030204" pitchFamily="34" charset="0"/>
                <a:cs typeface="Times New Roman" panose="02020603050405020304" pitchFamily="18" charset="0"/>
              </a:rPr>
              <a:t>8 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Be sober-minded; be watchful. Your adversary the devil prowls around like a roaring lion, </a:t>
            </a:r>
            <a:r>
              <a:rPr lang="en-US" sz="2400" b="1" i="1" kern="100" dirty="0">
                <a:effectLst/>
                <a:latin typeface="Bookman Old Style" panose="02050604050505020204" pitchFamily="18" charset="0"/>
                <a:ea typeface="Calibri" panose="020F0502020204030204" pitchFamily="34" charset="0"/>
                <a:cs typeface="Times New Roman" panose="02020603050405020304" pitchFamily="18" charset="0"/>
              </a:rPr>
              <a:t>seeking someone to devour</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b="1" kern="100" baseline="30000" dirty="0">
                <a:effectLst/>
                <a:latin typeface="Bookman Old Style" panose="02050604050505020204" pitchFamily="18" charset="0"/>
                <a:ea typeface="Calibri" panose="020F0502020204030204" pitchFamily="34" charset="0"/>
                <a:cs typeface="Times New Roman" panose="02020603050405020304" pitchFamily="18" charset="0"/>
              </a:rPr>
              <a:t>9 </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Resist him, firm in your faith, knowing that the same kinds of suffering are being experienced by </a:t>
            </a:r>
            <a:r>
              <a:rPr lang="en-US" sz="2400" b="1" i="1" u="sng" kern="100" dirty="0">
                <a:effectLst/>
                <a:latin typeface="Bookman Old Style" panose="02050604050505020204" pitchFamily="18" charset="0"/>
                <a:ea typeface="Calibri" panose="020F0502020204030204" pitchFamily="34" charset="0"/>
                <a:cs typeface="Times New Roman" panose="02020603050405020304" pitchFamily="18" charset="0"/>
              </a:rPr>
              <a:t>your brotherhood</a:t>
            </a:r>
            <a:r>
              <a:rPr lang="en-US" sz="2400" kern="100" dirty="0">
                <a:effectLst/>
                <a:latin typeface="Bookman Old Style" panose="02050604050505020204" pitchFamily="18" charset="0"/>
                <a:ea typeface="Calibri" panose="020F0502020204030204" pitchFamily="34" charset="0"/>
                <a:cs typeface="Times New Roman" panose="02020603050405020304" pitchFamily="18" charset="0"/>
              </a:rPr>
              <a:t> throughout the world.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20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1275</Words>
  <Application>Microsoft Office PowerPoint</Application>
  <PresentationFormat>Widescreen</PresentationFormat>
  <Paragraphs>51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Courgette</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Shoop</dc:creator>
  <cp:lastModifiedBy>Keith Shoop</cp:lastModifiedBy>
  <cp:revision>5</cp:revision>
  <dcterms:created xsi:type="dcterms:W3CDTF">2024-11-15T19:34:54Z</dcterms:created>
  <dcterms:modified xsi:type="dcterms:W3CDTF">2024-11-17T13:38:17Z</dcterms:modified>
</cp:coreProperties>
</file>